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55"/>
  </p:notesMasterIdLst>
  <p:sldIdLst>
    <p:sldId id="256" r:id="rId2"/>
    <p:sldId id="295" r:id="rId3"/>
    <p:sldId id="311" r:id="rId4"/>
    <p:sldId id="258" r:id="rId5"/>
    <p:sldId id="257" r:id="rId6"/>
    <p:sldId id="259" r:id="rId7"/>
    <p:sldId id="260" r:id="rId8"/>
    <p:sldId id="261" r:id="rId9"/>
    <p:sldId id="263" r:id="rId10"/>
    <p:sldId id="262" r:id="rId11"/>
    <p:sldId id="264" r:id="rId12"/>
    <p:sldId id="265" r:id="rId13"/>
    <p:sldId id="266" r:id="rId14"/>
    <p:sldId id="298" r:id="rId15"/>
    <p:sldId id="302" r:id="rId16"/>
    <p:sldId id="299" r:id="rId17"/>
    <p:sldId id="300" r:id="rId18"/>
    <p:sldId id="269" r:id="rId19"/>
    <p:sldId id="304" r:id="rId20"/>
    <p:sldId id="312" r:id="rId21"/>
    <p:sldId id="270" r:id="rId22"/>
    <p:sldId id="297" r:id="rId23"/>
    <p:sldId id="271" r:id="rId24"/>
    <p:sldId id="272" r:id="rId25"/>
    <p:sldId id="273" r:id="rId26"/>
    <p:sldId id="274" r:id="rId27"/>
    <p:sldId id="275" r:id="rId28"/>
    <p:sldId id="305" r:id="rId29"/>
    <p:sldId id="306" r:id="rId30"/>
    <p:sldId id="303" r:id="rId31"/>
    <p:sldId id="276" r:id="rId32"/>
    <p:sldId id="277" r:id="rId33"/>
    <p:sldId id="278" r:id="rId34"/>
    <p:sldId id="279" r:id="rId35"/>
    <p:sldId id="313" r:id="rId36"/>
    <p:sldId id="280" r:id="rId37"/>
    <p:sldId id="281" r:id="rId38"/>
    <p:sldId id="282" r:id="rId39"/>
    <p:sldId id="284" r:id="rId40"/>
    <p:sldId id="283" r:id="rId41"/>
    <p:sldId id="285" r:id="rId42"/>
    <p:sldId id="286" r:id="rId43"/>
    <p:sldId id="287" r:id="rId44"/>
    <p:sldId id="288" r:id="rId45"/>
    <p:sldId id="289" r:id="rId46"/>
    <p:sldId id="314" r:id="rId47"/>
    <p:sldId id="290" r:id="rId48"/>
    <p:sldId id="291" r:id="rId49"/>
    <p:sldId id="292" r:id="rId50"/>
    <p:sldId id="293" r:id="rId51"/>
    <p:sldId id="294" r:id="rId52"/>
    <p:sldId id="308" r:id="rId53"/>
    <p:sldId id="310"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0309" autoAdjust="0"/>
    <p:restoredTop sz="88889" autoAdjust="0"/>
  </p:normalViewPr>
  <p:slideViewPr>
    <p:cSldViewPr>
      <p:cViewPr>
        <p:scale>
          <a:sx n="66" d="100"/>
          <a:sy n="66" d="100"/>
        </p:scale>
        <p:origin x="-1188" y="-78"/>
      </p:cViewPr>
      <p:guideLst>
        <p:guide orient="horz" pos="2160"/>
        <p:guide pos="2880"/>
      </p:guideLst>
    </p:cSldViewPr>
  </p:slideViewPr>
  <p:outlineViewPr>
    <p:cViewPr>
      <p:scale>
        <a:sx n="33" d="100"/>
        <a:sy n="33" d="100"/>
      </p:scale>
      <p:origin x="0" y="65772"/>
    </p:cViewPr>
  </p:outlineViewPr>
  <p:notesTextViewPr>
    <p:cViewPr>
      <p:scale>
        <a:sx n="100" d="100"/>
        <a:sy n="100" d="100"/>
      </p:scale>
      <p:origin x="0" y="0"/>
    </p:cViewPr>
  </p:notesTextViewPr>
  <p:notesViewPr>
    <p:cSldViewPr>
      <p:cViewPr varScale="1">
        <p:scale>
          <a:sx n="47" d="100"/>
          <a:sy n="47" d="100"/>
        </p:scale>
        <p:origin x="-1878"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5AB620-56F7-44D0-A10B-ED5BFE4CA17B}" type="datetimeFigureOut">
              <a:rPr lang="en-US" smtClean="0"/>
              <a:pPr/>
              <a:t>3/20/2017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5115EB-92E3-4F46-8046-CC6F189D5695}"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dirty="0" smtClean="0"/>
          </a:p>
          <a:p>
            <a:endParaRPr lang="en-US" dirty="0"/>
          </a:p>
        </p:txBody>
      </p:sp>
      <p:sp>
        <p:nvSpPr>
          <p:cNvPr id="4" name="Slide Number Placeholder 3"/>
          <p:cNvSpPr>
            <a:spLocks noGrp="1"/>
          </p:cNvSpPr>
          <p:nvPr>
            <p:ph type="sldNum" sz="quarter" idx="10"/>
          </p:nvPr>
        </p:nvSpPr>
        <p:spPr/>
        <p:txBody>
          <a:bodyPr/>
          <a:lstStyle/>
          <a:p>
            <a:fld id="{A75115EB-92E3-4F46-8046-CC6F189D5695}" type="slidenum">
              <a:rPr lang="en-US" smtClean="0"/>
              <a:pPr/>
              <a:t>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Добавить в свой </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 Объяснительно-иллюстративный метод </a:t>
            </a:r>
            <a:r>
              <a:rPr lang="ru-RU" u="none" strike="sngStrike" dirty="0" smtClean="0">
                <a:solidFill>
                  <a:schemeClr val="bg2">
                    <a:lumMod val="90000"/>
                  </a:schemeClr>
                </a:solidFill>
              </a:rPr>
              <a:t>(словесный)</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Репродуктивный метод </a:t>
            </a:r>
            <a:r>
              <a:rPr lang="ru-RU" u="none" strike="sngStrike" dirty="0" smtClean="0"/>
              <a:t>(практический)</a:t>
            </a:r>
          </a:p>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a:p>
            <a:endParaRPr lang="en-US" dirty="0"/>
          </a:p>
        </p:txBody>
      </p:sp>
      <p:sp>
        <p:nvSpPr>
          <p:cNvPr id="4" name="Slide Number Placeholder 3"/>
          <p:cNvSpPr>
            <a:spLocks noGrp="1"/>
          </p:cNvSpPr>
          <p:nvPr>
            <p:ph type="sldNum" sz="quarter" idx="10"/>
          </p:nvPr>
        </p:nvSpPr>
        <p:spPr/>
        <p:txBody>
          <a:bodyPr/>
          <a:lstStyle/>
          <a:p>
            <a:fld id="{A75115EB-92E3-4F46-8046-CC6F189D5695}" type="slidenum">
              <a:rPr lang="en-US" smtClean="0"/>
              <a:pPr/>
              <a:t>10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ru-RU" dirty="0" smtClean="0"/>
              <a:t>Вставить о</a:t>
            </a:r>
            <a:r>
              <a:rPr lang="ru-RU" baseline="0" dirty="0" smtClean="0"/>
              <a:t> Павле сюда а этот убрать и открыть просто на </a:t>
            </a:r>
            <a:r>
              <a:rPr lang="en-US" baseline="0" dirty="0" smtClean="0"/>
              <a:t>PDF format.</a:t>
            </a:r>
            <a:endParaRPr lang="en-US" dirty="0"/>
          </a:p>
        </p:txBody>
      </p:sp>
      <p:sp>
        <p:nvSpPr>
          <p:cNvPr id="4" name="Slide Number Placeholder 3"/>
          <p:cNvSpPr>
            <a:spLocks noGrp="1"/>
          </p:cNvSpPr>
          <p:nvPr>
            <p:ph type="sldNum" sz="quarter" idx="10"/>
          </p:nvPr>
        </p:nvSpPr>
        <p:spPr/>
        <p:txBody>
          <a:bodyPr/>
          <a:lstStyle/>
          <a:p>
            <a:fld id="{A75115EB-92E3-4F46-8046-CC6F189D5695}" type="slidenum">
              <a:rPr lang="en-US" smtClean="0"/>
              <a:pPr/>
              <a:t>26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5115EB-92E3-4F46-8046-CC6F189D5695}" type="slidenum">
              <a:rPr lang="en-US" smtClean="0"/>
              <a:pPr/>
              <a:t>28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5115EB-92E3-4F46-8046-CC6F189D5695}" type="slidenum">
              <a:rPr lang="en-US" smtClean="0"/>
              <a:pPr/>
              <a:t>31</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ru-RU" dirty="0" smtClean="0"/>
              <a:t>Изменить по конспекту 3 пункт</a:t>
            </a:r>
            <a:endParaRPr lang="en-US" dirty="0"/>
          </a:p>
        </p:txBody>
      </p:sp>
      <p:sp>
        <p:nvSpPr>
          <p:cNvPr id="4" name="Slide Number Placeholder 3"/>
          <p:cNvSpPr>
            <a:spLocks noGrp="1"/>
          </p:cNvSpPr>
          <p:nvPr>
            <p:ph type="sldNum" sz="quarter" idx="10"/>
          </p:nvPr>
        </p:nvSpPr>
        <p:spPr/>
        <p:txBody>
          <a:bodyPr/>
          <a:lstStyle/>
          <a:p>
            <a:fld id="{A75115EB-92E3-4F46-8046-CC6F189D5695}" type="slidenum">
              <a:rPr lang="en-US" smtClean="0"/>
              <a:pPr/>
              <a:t>44</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ru-RU" dirty="0" smtClean="0"/>
              <a:t>7 не</a:t>
            </a:r>
            <a:r>
              <a:rPr lang="ru-RU" baseline="0" dirty="0" smtClean="0"/>
              <a:t> 8</a:t>
            </a:r>
            <a:endParaRPr lang="en-US" dirty="0"/>
          </a:p>
        </p:txBody>
      </p:sp>
      <p:sp>
        <p:nvSpPr>
          <p:cNvPr id="4" name="Slide Number Placeholder 3"/>
          <p:cNvSpPr>
            <a:spLocks noGrp="1"/>
          </p:cNvSpPr>
          <p:nvPr>
            <p:ph type="sldNum" sz="quarter" idx="10"/>
          </p:nvPr>
        </p:nvSpPr>
        <p:spPr/>
        <p:txBody>
          <a:bodyPr/>
          <a:lstStyle/>
          <a:p>
            <a:fld id="{A75115EB-92E3-4F46-8046-CC6F189D5695}" type="slidenum">
              <a:rPr lang="en-US" smtClean="0"/>
              <a:pPr/>
              <a:t>49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3/20/2017</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3/20/2017</a:t>
            </a:fld>
            <a:endParaRPr lang="en-US" dirty="0"/>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3/20/2017</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3/20/2017</a:t>
            </a:fld>
            <a:endParaRPr lang="en-US" dirty="0"/>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1"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3/20/2017</a:t>
            </a:fld>
            <a:endParaRPr lang="en-US" dirty="0"/>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9"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3/20/2017</a:t>
            </a:fld>
            <a:endParaRPr lang="en-US" dirty="0"/>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3/20/2017</a:t>
            </a:fld>
            <a:endParaRPr lang="en-US" dirty="0"/>
          </a:p>
        </p:txBody>
      </p:sp>
      <p:sp>
        <p:nvSpPr>
          <p:cNvPr id="3" name="Footer Placeholder 2"/>
          <p:cNvSpPr>
            <a:spLocks noGrp="1"/>
          </p:cNvSpPr>
          <p:nvPr>
            <p:ph type="ftr" sz="quarter" idx="3"/>
          </p:nvPr>
        </p:nvSpPr>
        <p:spPr>
          <a:xfrm rot="5400000">
            <a:off x="6990187"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0"/>
            <a:ext cx="8686800" cy="1752600"/>
          </a:xfrm>
        </p:spPr>
        <p:txBody>
          <a:bodyPr>
            <a:normAutofit/>
          </a:bodyPr>
          <a:lstStyle/>
          <a:p>
            <a:pPr algn="ctr"/>
            <a:r>
              <a:rPr lang="ru-RU" sz="5400" dirty="0" smtClean="0"/>
              <a:t>Методика</a:t>
            </a:r>
            <a:endParaRPr lang="en-US"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7467600" cy="639762"/>
          </a:xfrm>
        </p:spPr>
        <p:txBody>
          <a:bodyPr>
            <a:normAutofit/>
          </a:bodyPr>
          <a:lstStyle/>
          <a:p>
            <a:pPr algn="ctr"/>
            <a:r>
              <a:rPr lang="ru-RU" sz="3200" u="sng" dirty="0" smtClean="0"/>
              <a:t>Урок 2.</a:t>
            </a:r>
            <a:endParaRPr lang="en-US" dirty="0"/>
          </a:p>
        </p:txBody>
      </p:sp>
      <p:sp>
        <p:nvSpPr>
          <p:cNvPr id="3" name="Content Placeholder 2"/>
          <p:cNvSpPr>
            <a:spLocks noGrp="1"/>
          </p:cNvSpPr>
          <p:nvPr>
            <p:ph sz="quarter" idx="1"/>
          </p:nvPr>
        </p:nvSpPr>
        <p:spPr>
          <a:xfrm>
            <a:off x="457200" y="1066800"/>
            <a:ext cx="7467600" cy="5407152"/>
          </a:xfrm>
        </p:spPr>
        <p:txBody>
          <a:bodyPr>
            <a:normAutofit fontScale="92500" lnSpcReduction="10000"/>
          </a:bodyPr>
          <a:lstStyle/>
          <a:p>
            <a:pPr algn="r">
              <a:lnSpc>
                <a:spcPct val="110000"/>
              </a:lnSpc>
              <a:buNone/>
            </a:pPr>
            <a:r>
              <a:rPr lang="ru-RU" dirty="0" smtClean="0"/>
              <a:t> </a:t>
            </a:r>
            <a:r>
              <a:rPr lang="ru-RU" i="1" dirty="0" smtClean="0"/>
              <a:t>Я Господь и Учитель...</a:t>
            </a:r>
          </a:p>
          <a:p>
            <a:pPr algn="r">
              <a:lnSpc>
                <a:spcPct val="110000"/>
              </a:lnSpc>
              <a:buNone/>
            </a:pPr>
            <a:r>
              <a:rPr lang="ru-RU" i="1" dirty="0" smtClean="0"/>
              <a:t>Дал вам пример, чтобы и вы </a:t>
            </a:r>
          </a:p>
          <a:p>
            <a:pPr algn="r">
              <a:lnSpc>
                <a:spcPct val="110000"/>
              </a:lnSpc>
              <a:buNone/>
            </a:pPr>
            <a:r>
              <a:rPr lang="ru-RU" i="1" dirty="0" smtClean="0"/>
              <a:t>делали то же, что Я сделал вам.</a:t>
            </a:r>
          </a:p>
          <a:p>
            <a:pPr algn="r">
              <a:lnSpc>
                <a:spcPct val="110000"/>
              </a:lnSpc>
              <a:buNone/>
            </a:pPr>
            <a:r>
              <a:rPr lang="ru-RU" i="1" dirty="0" smtClean="0"/>
              <a:t>Иоан. 13;14-15</a:t>
            </a:r>
            <a:endParaRPr lang="ru-RU" sz="2800" b="1" i="1" dirty="0" smtClean="0"/>
          </a:p>
          <a:p>
            <a:pPr>
              <a:buNone/>
            </a:pPr>
            <a:r>
              <a:rPr lang="ru-RU" sz="2800" b="1" dirty="0" smtClean="0"/>
              <a:t>Методы </a:t>
            </a:r>
            <a:r>
              <a:rPr lang="ru-RU" sz="2800" b="1" dirty="0" smtClean="0"/>
              <a:t>обучения.</a:t>
            </a:r>
          </a:p>
          <a:p>
            <a:r>
              <a:rPr lang="ru-RU" dirty="0" smtClean="0"/>
              <a:t>Объяснительно-иллюстративный метод</a:t>
            </a:r>
          </a:p>
          <a:p>
            <a:r>
              <a:rPr lang="ru-RU" dirty="0" smtClean="0"/>
              <a:t>Метод трёх вопросов</a:t>
            </a:r>
          </a:p>
          <a:p>
            <a:r>
              <a:rPr lang="ru-RU" dirty="0" smtClean="0"/>
              <a:t>Метод логического ударения</a:t>
            </a:r>
          </a:p>
          <a:p>
            <a:r>
              <a:rPr lang="ru-RU" dirty="0" smtClean="0"/>
              <a:t>Репродуктивный метод</a:t>
            </a:r>
          </a:p>
          <a:p>
            <a:r>
              <a:rPr lang="ru-RU" dirty="0" smtClean="0"/>
              <a:t>Метод изучения Писания по личностям</a:t>
            </a:r>
          </a:p>
          <a:p>
            <a:pPr>
              <a:buNone/>
            </a:pPr>
            <a:r>
              <a:rPr lang="ru-RU" dirty="0" smtClean="0"/>
              <a:t> </a:t>
            </a:r>
          </a:p>
          <a:p>
            <a:pPr marL="273050" indent="-273050">
              <a:buNone/>
            </a:pPr>
            <a:r>
              <a:rPr lang="ru-RU" dirty="0" smtClean="0"/>
              <a:t>   Хороших результатов можно достигнуть при использовании многих методов.</a:t>
            </a:r>
          </a:p>
          <a:p>
            <a:endParaRPr lang="ru-RU" dirty="0" smtClean="0"/>
          </a:p>
          <a:p>
            <a:pPr>
              <a:buNone/>
            </a:pPr>
            <a:endParaRPr lang="ru-RU" dirty="0" smtClean="0"/>
          </a:p>
          <a:p>
            <a:endParaRPr lang="ru-RU" dirty="0" smtClean="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dirty="0" smtClean="0"/>
              <a:t>Объяснительно-иллюстративный метод</a:t>
            </a:r>
            <a:endParaRPr lang="en-US" dirty="0"/>
          </a:p>
        </p:txBody>
      </p:sp>
      <p:sp>
        <p:nvSpPr>
          <p:cNvPr id="3" name="Content Placeholder 2"/>
          <p:cNvSpPr>
            <a:spLocks noGrp="1"/>
          </p:cNvSpPr>
          <p:nvPr>
            <p:ph sz="quarter" idx="1"/>
          </p:nvPr>
        </p:nvSpPr>
        <p:spPr>
          <a:xfrm>
            <a:off x="228600" y="1219200"/>
            <a:ext cx="8153400" cy="5410200"/>
          </a:xfrm>
        </p:spPr>
        <p:txBody>
          <a:bodyPr/>
          <a:lstStyle/>
          <a:p>
            <a:pPr>
              <a:buNone/>
            </a:pPr>
            <a:r>
              <a:rPr lang="ru-RU" b="1" dirty="0" smtClean="0"/>
              <a:t>Описание метода</a:t>
            </a:r>
            <a:r>
              <a:rPr lang="ru-RU" dirty="0" smtClean="0"/>
              <a:t>.</a:t>
            </a:r>
          </a:p>
          <a:p>
            <a:pPr>
              <a:buNone/>
            </a:pPr>
            <a:r>
              <a:rPr lang="ru-RU" dirty="0" smtClean="0"/>
              <a:t>Суть метода в том, что учитель дает ученикам информацию в готовой форме, в виде конкретных утверждений. При этом используются словесные, наглядные или практические иллюстрации.</a:t>
            </a:r>
            <a:endParaRPr lang="en-US" dirty="0"/>
          </a:p>
        </p:txBody>
      </p:sp>
      <p:sp>
        <p:nvSpPr>
          <p:cNvPr id="5" name="Oval 4"/>
          <p:cNvSpPr/>
          <p:nvPr/>
        </p:nvSpPr>
        <p:spPr>
          <a:xfrm>
            <a:off x="1752600" y="3429000"/>
            <a:ext cx="18288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smtClean="0"/>
              <a:t>ТЕКСТ БИБЛИИ</a:t>
            </a:r>
            <a:endParaRPr lang="en-US" dirty="0"/>
          </a:p>
        </p:txBody>
      </p:sp>
      <p:sp>
        <p:nvSpPr>
          <p:cNvPr id="6" name="Oval 5"/>
          <p:cNvSpPr/>
          <p:nvPr/>
        </p:nvSpPr>
        <p:spPr>
          <a:xfrm>
            <a:off x="3657600" y="3429000"/>
            <a:ext cx="17526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ИЛЛЮСТРАЦИИ</a:t>
            </a:r>
            <a:endParaRPr lang="en-US" dirty="0"/>
          </a:p>
        </p:txBody>
      </p:sp>
      <p:sp>
        <p:nvSpPr>
          <p:cNvPr id="7" name="Oval 6"/>
          <p:cNvSpPr/>
          <p:nvPr/>
        </p:nvSpPr>
        <p:spPr>
          <a:xfrm>
            <a:off x="2667000" y="5410200"/>
            <a:ext cx="22860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УЧАСТИЕ УЧЕНИКОВ</a:t>
            </a:r>
            <a:endParaRPr lang="en-US" dirty="0"/>
          </a:p>
        </p:txBody>
      </p:sp>
      <p:sp>
        <p:nvSpPr>
          <p:cNvPr id="8" name="Oval 7"/>
          <p:cNvSpPr/>
          <p:nvPr/>
        </p:nvSpPr>
        <p:spPr>
          <a:xfrm>
            <a:off x="6400800" y="4419600"/>
            <a:ext cx="18288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ВЫВОДЫ</a:t>
            </a:r>
            <a:endParaRPr lang="en-US" sz="1600" dirty="0"/>
          </a:p>
        </p:txBody>
      </p:sp>
      <p:sp>
        <p:nvSpPr>
          <p:cNvPr id="4" name="Right Arrow 3"/>
          <p:cNvSpPr/>
          <p:nvPr/>
        </p:nvSpPr>
        <p:spPr>
          <a:xfrm>
            <a:off x="1600200" y="4419600"/>
            <a:ext cx="4800600" cy="1447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ИЗЛОЖЕНИЕ ТЕМЫ УЧИТЕЛЕМ</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ru-RU" dirty="0" smtClean="0"/>
              <a:t>Особенности применения</a:t>
            </a:r>
            <a:endParaRPr lang="en-US" dirty="0"/>
          </a:p>
        </p:txBody>
      </p:sp>
      <p:sp>
        <p:nvSpPr>
          <p:cNvPr id="3" name="Content Placeholder 2"/>
          <p:cNvSpPr>
            <a:spLocks noGrp="1"/>
          </p:cNvSpPr>
          <p:nvPr>
            <p:ph sz="quarter" idx="1"/>
          </p:nvPr>
        </p:nvSpPr>
        <p:spPr>
          <a:xfrm>
            <a:off x="457200" y="1066800"/>
            <a:ext cx="7467600" cy="5407152"/>
          </a:xfrm>
        </p:spPr>
        <p:txBody>
          <a:bodyPr/>
          <a:lstStyle/>
          <a:p>
            <a:pPr>
              <a:buNone/>
            </a:pPr>
            <a:r>
              <a:rPr lang="ru-RU" dirty="0" smtClean="0"/>
              <a:t>1 Вариант: Учитель выбирает тему и раскрывает её при помощи текстов Св. Писания используя примеры и иллюстрации.</a:t>
            </a:r>
          </a:p>
          <a:p>
            <a:pPr>
              <a:buNone/>
            </a:pPr>
            <a:r>
              <a:rPr lang="ru-RU" dirty="0" smtClean="0"/>
              <a:t>Например:</a:t>
            </a:r>
          </a:p>
          <a:p>
            <a:pPr>
              <a:buNone/>
            </a:pPr>
            <a:endParaRPr lang="en-US" dirty="0"/>
          </a:p>
        </p:txBody>
      </p:sp>
      <p:sp>
        <p:nvSpPr>
          <p:cNvPr id="5" name="Right Arrow 4"/>
          <p:cNvSpPr/>
          <p:nvPr/>
        </p:nvSpPr>
        <p:spPr>
          <a:xfrm>
            <a:off x="1143000" y="4038600"/>
            <a:ext cx="4953000" cy="106680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dirty="0" smtClean="0"/>
              <a:t>Слово Божие освещает нам путь</a:t>
            </a:r>
            <a:endParaRPr lang="en-US" dirty="0"/>
          </a:p>
        </p:txBody>
      </p:sp>
      <p:sp>
        <p:nvSpPr>
          <p:cNvPr id="6" name="Oval 5"/>
          <p:cNvSpPr/>
          <p:nvPr/>
        </p:nvSpPr>
        <p:spPr>
          <a:xfrm>
            <a:off x="1295400" y="3124200"/>
            <a:ext cx="19050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Пс.118:</a:t>
            </a:r>
          </a:p>
          <a:p>
            <a:pPr algn="ctr"/>
            <a:r>
              <a:rPr lang="ru-RU" dirty="0" smtClean="0"/>
              <a:t>105</a:t>
            </a:r>
            <a:endParaRPr lang="en-US" dirty="0"/>
          </a:p>
        </p:txBody>
      </p:sp>
      <p:sp>
        <p:nvSpPr>
          <p:cNvPr id="7" name="Oval 6"/>
          <p:cNvSpPr/>
          <p:nvPr/>
        </p:nvSpPr>
        <p:spPr>
          <a:xfrm>
            <a:off x="3352800" y="3124200"/>
            <a:ext cx="18288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Свеча,</a:t>
            </a:r>
          </a:p>
          <a:p>
            <a:pPr algn="ctr"/>
            <a:r>
              <a:rPr lang="ru-RU" dirty="0" smtClean="0"/>
              <a:t>фонарик</a:t>
            </a:r>
            <a:endParaRPr lang="en-US" dirty="0"/>
          </a:p>
        </p:txBody>
      </p:sp>
      <p:sp>
        <p:nvSpPr>
          <p:cNvPr id="8" name="Oval 7"/>
          <p:cNvSpPr/>
          <p:nvPr/>
        </p:nvSpPr>
        <p:spPr>
          <a:xfrm>
            <a:off x="1905000" y="4876800"/>
            <a:ext cx="29718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Участие учеников </a:t>
            </a:r>
            <a:endParaRPr lang="en-US" dirty="0"/>
          </a:p>
        </p:txBody>
      </p:sp>
      <p:sp>
        <p:nvSpPr>
          <p:cNvPr id="9" name="Oval 8"/>
          <p:cNvSpPr/>
          <p:nvPr/>
        </p:nvSpPr>
        <p:spPr>
          <a:xfrm>
            <a:off x="6096000" y="3505200"/>
            <a:ext cx="2362200" cy="1981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Благодаря Сл. Божьему мы знаем как нам правильно поступать</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838200"/>
            <a:ext cx="8077200" cy="5410200"/>
          </a:xfrm>
        </p:spPr>
        <p:txBody>
          <a:bodyPr/>
          <a:lstStyle/>
          <a:p>
            <a:pPr>
              <a:buNone/>
            </a:pPr>
            <a:r>
              <a:rPr lang="ru-RU" dirty="0" smtClean="0"/>
              <a:t>2 Вариант. </a:t>
            </a:r>
          </a:p>
          <a:p>
            <a:pPr>
              <a:buNone/>
            </a:pPr>
            <a:r>
              <a:rPr lang="ru-RU" dirty="0" smtClean="0"/>
              <a:t>Учитель сначала читает Библейский текст, а затем на основании его на «глазах» учеников и при активном участии, приходит к главной мысли урока. При этом используются различные наглядные пособия, примеры из жизни и другие иллюстрации. Обычно этот метод используется для проведения уроков по Библейским историям или личностям.</a:t>
            </a:r>
          </a:p>
          <a:p>
            <a:pPr>
              <a:buNone/>
            </a:pPr>
            <a:endParaRPr lang="ru-RU" dirty="0" smtClean="0"/>
          </a:p>
          <a:p>
            <a:pPr>
              <a:buNone/>
            </a:pPr>
            <a:r>
              <a:rPr lang="ru-RU" i="1" dirty="0" smtClean="0"/>
              <a:t>Например:  </a:t>
            </a:r>
            <a:r>
              <a:rPr lang="ru-RU" dirty="0" smtClean="0"/>
              <a:t>Библейская история об Ахане.</a:t>
            </a:r>
            <a:endParaRPr lang="en-US"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fontScale="92500"/>
          </a:bodyPr>
          <a:lstStyle/>
          <a:p>
            <a:pPr>
              <a:buNone/>
            </a:pPr>
            <a:r>
              <a:rPr lang="ru-RU" b="1" dirty="0" smtClean="0"/>
              <a:t>Библейская история.</a:t>
            </a:r>
            <a:endParaRPr lang="en-US" dirty="0" smtClean="0"/>
          </a:p>
          <a:p>
            <a:pPr>
              <a:buNone/>
            </a:pPr>
            <a:r>
              <a:rPr lang="ru-RU" u="sng" dirty="0" smtClean="0"/>
              <a:t>Вступление:</a:t>
            </a:r>
            <a:r>
              <a:rPr lang="ru-RU" dirty="0" smtClean="0"/>
              <a:t>   (взято из контекста)</a:t>
            </a:r>
            <a:endParaRPr lang="en-US" dirty="0" smtClean="0"/>
          </a:p>
          <a:p>
            <a:pPr marL="0" indent="0">
              <a:buNone/>
            </a:pPr>
            <a:r>
              <a:rPr lang="ru-RU" dirty="0" smtClean="0"/>
              <a:t>   Бог сказал Иисусу Навину, что Он предаст Иерихон в руки израильтян. Прочитаем, как Бог предал Иерихон. И.Нав. 6:2-4. Иисус Навин и весь народ сделали, как сказал им Господь. Еще было сказано, чтобы они ничего не брали себе из города. Если возьмете что-либо, то наведете на себя и на весь стан беду.</a:t>
            </a:r>
            <a:endParaRPr lang="en-US" dirty="0" smtClean="0"/>
          </a:p>
          <a:p>
            <a:pPr>
              <a:buNone/>
            </a:pPr>
            <a:r>
              <a:rPr lang="ru-RU" u="sng" dirty="0" smtClean="0"/>
              <a:t>Применение:</a:t>
            </a:r>
            <a:r>
              <a:rPr lang="ru-RU" dirty="0" smtClean="0"/>
              <a:t>   В очах Господа очень дорого твое послушание. От него зависит благословение или  неблагословение твоей жизни. </a:t>
            </a:r>
            <a:endParaRPr lang="en-US" dirty="0" smtClean="0"/>
          </a:p>
          <a:p>
            <a:pPr marL="0" indent="0">
              <a:buNone/>
            </a:pPr>
            <a:r>
              <a:rPr lang="ru-RU" dirty="0" smtClean="0"/>
              <a:t>    Сыны Израилевы обходили шесть дней город, а в седьмой день обошли город семь раз и затрубили трубами, народ воскликнул громким голосом и стена Иерихонская разрушилась до осно-вания. Они вошли и истребили всех, кроме Раав и бывших с ней. Бог благословил народ и послал победу. Но сыны израильские сделали грех. Ахан взял из города то, что не разрешалось брать- заклятое, и спрятал среди шатра своего. И тогда гнев Господень возгорелся на сынов Израильских. Ахан скрыл от людей и от Иисуса Навина то, что взял.</a:t>
            </a:r>
            <a:endParaRPr lang="en-US" dirty="0" smtClean="0"/>
          </a:p>
          <a:p>
            <a:endParaRPr lang="en-US" dirty="0" smtClean="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marL="0" indent="0">
              <a:buNone/>
            </a:pPr>
            <a:r>
              <a:rPr lang="ru-RU" u="sng" dirty="0" smtClean="0"/>
              <a:t>Применение:</a:t>
            </a:r>
            <a:r>
              <a:rPr lang="ru-RU" dirty="0" smtClean="0"/>
              <a:t>   Так бывает и в нашей жизни. Понравилась вещь или игра и ты начинаешь  скрывать от родителей. Знай, что Бог Святой. Он не терпит греха и не может благословить тебя до тех пор, пока грех не будет исповедан, удален.</a:t>
            </a:r>
            <a:endParaRPr lang="en-US" dirty="0" smtClean="0"/>
          </a:p>
          <a:p>
            <a:pPr>
              <a:buNone/>
            </a:pPr>
            <a:r>
              <a:rPr lang="ru-RU" dirty="0" smtClean="0"/>
              <a:t> </a:t>
            </a:r>
            <a:endParaRPr lang="en-US" dirty="0" smtClean="0"/>
          </a:p>
          <a:p>
            <a:pPr marL="0" indent="0">
              <a:buNone/>
            </a:pPr>
            <a:r>
              <a:rPr lang="ru-RU" dirty="0" smtClean="0"/>
              <a:t>    Иисус Навин ничего об Ахане не знал и посылает людей осмотреть землю, чтобы взять Гай. Когда израильтяне пошли на жителей Гая, то потерпели поражение. Иисус Навин был встревожен: «Что случилось? ПочемуГосподь не благословляет? Почему нет победы?» Он разодрал одежды свои, пал на лицо свое, посыпал прахом голову и молился Господу. В 10 ст. мы читаем, что Господь сказал Иисусу: «Встань» (читать до 13 ст.). И тогда Иисус Навин понял, что в Израиле грех, нарушено повеление Бога. Господь не благословит до тех пор, пока грех не будет истреблен из среды.</a:t>
            </a:r>
            <a:endParaRPr lang="en-US" dirty="0" smtClean="0"/>
          </a:p>
          <a:p>
            <a:pPr marL="0" indent="0">
              <a:buNone/>
            </a:pPr>
            <a:r>
              <a:rPr lang="ru-RU" dirty="0" smtClean="0"/>
              <a:t> </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324600"/>
          </a:xfrm>
        </p:spPr>
        <p:txBody>
          <a:bodyPr>
            <a:normAutofit/>
          </a:bodyPr>
          <a:lstStyle/>
          <a:p>
            <a:pPr marL="63500" indent="-63500">
              <a:buNone/>
            </a:pPr>
            <a:r>
              <a:rPr lang="ru-RU" u="sng" dirty="0" smtClean="0"/>
              <a:t>Применение:</a:t>
            </a:r>
            <a:r>
              <a:rPr lang="ru-RU" dirty="0" smtClean="0"/>
              <a:t>  Из-за греха Ахана страдал весь народ. За твой сделанный грех не только ты будешь страдать, но и твои близкие, братья, сестры, пока ты не откроешь свой грех. И вот, представьте, остановился весь стан. Иисус Навин не идет на войну. Он знает, что не будет победы.</a:t>
            </a:r>
            <a:endParaRPr lang="en-US" dirty="0" smtClean="0"/>
          </a:p>
          <a:p>
            <a:pPr>
              <a:buNone/>
            </a:pPr>
            <a:r>
              <a:rPr lang="ru-RU" dirty="0" smtClean="0"/>
              <a:t> </a:t>
            </a:r>
            <a:endParaRPr lang="en-US" dirty="0" smtClean="0"/>
          </a:p>
          <a:p>
            <a:pPr marL="0" indent="0">
              <a:buNone/>
            </a:pPr>
            <a:r>
              <a:rPr lang="ru-RU" i="1" dirty="0" smtClean="0"/>
              <a:t>Истина:</a:t>
            </a:r>
            <a:r>
              <a:rPr lang="ru-RU" dirty="0" smtClean="0"/>
              <a:t>  Объяснить, что произошло разделение между святым Богом и народом. Из-за греха Ахана весь стан стал нечистым. Иисус Навин не стал терять времени. Он встал рано утром и велел подходить к нему по коленам, по семействам, потом по одному, 18 ст. (прочитать). Только тогда Ахан признался (когда Господь на него указал!) что </a:t>
            </a:r>
          </a:p>
          <a:p>
            <a:pPr marL="0" indent="0">
              <a:buNone/>
            </a:pPr>
            <a:r>
              <a:rPr lang="ru-RU" dirty="0" smtClean="0"/>
              <a:t>он взял заклятое, потому что оно ему понравилось, и он спрятал его.</a:t>
            </a:r>
            <a:endParaRPr lang="en-US" dirty="0" smtClean="0"/>
          </a:p>
          <a:p>
            <a:pPr marL="0" indent="0">
              <a:buNone/>
            </a:pPr>
            <a:r>
              <a:rPr lang="ru-RU" dirty="0" smtClean="0"/>
              <a:t> </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pPr marL="0" indent="0">
              <a:buNone/>
            </a:pPr>
            <a:r>
              <a:rPr lang="ru-RU" u="sng" dirty="0" smtClean="0"/>
              <a:t>Применение:</a:t>
            </a:r>
            <a:r>
              <a:rPr lang="ru-RU" dirty="0" smtClean="0"/>
              <a:t>  Когда ты сделал грех, не теряй времени, спеши к Иисусу, признайся, что ты сделал (грех не забывается, не стареет).</a:t>
            </a:r>
            <a:endParaRPr lang="en-US" dirty="0" smtClean="0"/>
          </a:p>
          <a:p>
            <a:pPr>
              <a:buNone/>
            </a:pPr>
            <a:r>
              <a:rPr lang="ru-RU" dirty="0" smtClean="0"/>
              <a:t> </a:t>
            </a:r>
            <a:r>
              <a:rPr lang="ru-RU" i="1" dirty="0" smtClean="0"/>
              <a:t>Истина</a:t>
            </a:r>
            <a:r>
              <a:rPr lang="ru-RU" dirty="0" smtClean="0"/>
              <a:t>:  Только в Иисусе Христе прощение.</a:t>
            </a:r>
            <a:endParaRPr lang="en-US" dirty="0" smtClean="0"/>
          </a:p>
          <a:p>
            <a:pPr marL="0" indent="0">
              <a:buNone/>
            </a:pPr>
            <a:r>
              <a:rPr lang="ru-RU" dirty="0" smtClean="0"/>
              <a:t>Все израильтяне, взявши Ахана и все, что у него было, вывели его в долину. Сказал Иисус Навин... 25 ст. (прочитать)</a:t>
            </a:r>
            <a:endParaRPr lang="en-US" dirty="0" smtClean="0"/>
          </a:p>
          <a:p>
            <a:pPr marL="0" indent="0">
              <a:buNone/>
            </a:pPr>
            <a:r>
              <a:rPr lang="ru-RU" u="sng" dirty="0" smtClean="0"/>
              <a:t>Обобщение</a:t>
            </a:r>
            <a:r>
              <a:rPr lang="ru-RU" dirty="0" smtClean="0"/>
              <a:t>:    Знай, что не все, что нравится тебе, нравится Богу. Сделав грех, сразу же признавайся в нем родителям, чтобы тебе не быть наказанным Богом. Попроси прощения у Господа с верою, чтобы Он простил тебя. И тогда ты будешь иметь благословение от Господа, радость и мир в сердце.</a:t>
            </a:r>
            <a:endParaRPr lang="en-US" dirty="0" smtClean="0"/>
          </a:p>
          <a:p>
            <a:pPr marL="0" indent="0">
              <a:buNone/>
            </a:pPr>
            <a:r>
              <a:rPr lang="ru-RU" dirty="0" smtClean="0"/>
              <a:t> </a:t>
            </a:r>
            <a:r>
              <a:rPr lang="ru-RU" u="sng" dirty="0" smtClean="0"/>
              <a:t>Заключение:</a:t>
            </a:r>
            <a:r>
              <a:rPr lang="ru-RU" dirty="0" smtClean="0"/>
              <a:t>    Будем молиться Господу, чтобы нам быть Ему послушными, и не делать греха пред лицом Его.</a:t>
            </a:r>
            <a:endParaRPr lang="en-US" dirty="0" smtClean="0"/>
          </a:p>
          <a:p>
            <a:pPr>
              <a:buNone/>
            </a:pPr>
            <a:r>
              <a:rPr lang="ru-RU" dirty="0" smtClean="0"/>
              <a:t> </a:t>
            </a:r>
            <a:r>
              <a:rPr lang="ru-RU" u="sng" dirty="0" smtClean="0"/>
              <a:t>Сравнение:</a:t>
            </a:r>
            <a:r>
              <a:rPr lang="ru-RU" dirty="0" smtClean="0"/>
              <a:t>     После библейской истории привести пример из своей жизни (положительный).</a:t>
            </a:r>
            <a:endParaRPr lang="en-US" dirty="0" smtClean="0"/>
          </a:p>
          <a:p>
            <a:pPr>
              <a:buNone/>
            </a:pP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543800" cy="685800"/>
          </a:xfrm>
        </p:spPr>
        <p:txBody>
          <a:bodyPr>
            <a:normAutofit/>
          </a:bodyPr>
          <a:lstStyle/>
          <a:p>
            <a:r>
              <a:rPr lang="ru-RU" dirty="0" smtClean="0"/>
              <a:t>Метод трех вопросов.</a:t>
            </a:r>
            <a:endParaRPr lang="en-US" dirty="0"/>
          </a:p>
        </p:txBody>
      </p:sp>
      <p:sp>
        <p:nvSpPr>
          <p:cNvPr id="3" name="Content Placeholder 2"/>
          <p:cNvSpPr>
            <a:spLocks noGrp="1"/>
          </p:cNvSpPr>
          <p:nvPr>
            <p:ph sz="quarter" idx="1"/>
          </p:nvPr>
        </p:nvSpPr>
        <p:spPr>
          <a:xfrm>
            <a:off x="228600" y="685800"/>
            <a:ext cx="8686800" cy="5867400"/>
          </a:xfrm>
        </p:spPr>
        <p:txBody>
          <a:bodyPr/>
          <a:lstStyle/>
          <a:p>
            <a:r>
              <a:rPr lang="ru-RU" i="1" dirty="0" smtClean="0"/>
              <a:t>Что?</a:t>
            </a:r>
            <a:r>
              <a:rPr lang="ru-RU" dirty="0" smtClean="0"/>
              <a:t>- Если ребенок после детского собрания будет знать, что он должен делать, урок прошёл эффективно.</a:t>
            </a:r>
          </a:p>
          <a:p>
            <a:r>
              <a:rPr lang="ru-RU" i="1" dirty="0" smtClean="0"/>
              <a:t>Как?</a:t>
            </a:r>
            <a:r>
              <a:rPr lang="ru-RU" dirty="0" smtClean="0"/>
              <a:t>- Если ребенок после детского собрания будет знать, как делать, урок прошёл эффективно.</a:t>
            </a:r>
          </a:p>
          <a:p>
            <a:r>
              <a:rPr lang="ru-RU" i="1" dirty="0" smtClean="0"/>
              <a:t>Зачем?</a:t>
            </a:r>
            <a:r>
              <a:rPr lang="ru-RU" dirty="0" smtClean="0"/>
              <a:t>- Если ребенок после детского собрания будет знать, зачем или для чего он должен так делать, урок прошёл эффективно.</a:t>
            </a:r>
          </a:p>
          <a:p>
            <a:pPr>
              <a:buNone/>
            </a:pPr>
            <a:r>
              <a:rPr lang="ru-RU" i="1" dirty="0" smtClean="0"/>
              <a:t>Например:</a:t>
            </a:r>
            <a:r>
              <a:rPr lang="ru-RU" dirty="0" smtClean="0"/>
              <a:t> Вникай в себя и в учение; занимайся сим постоянно: ибо, так поступая, и себя спасешь, и слу-шающих тебя.                                            1Тим. 4:16</a:t>
            </a:r>
          </a:p>
          <a:p>
            <a:pPr>
              <a:buNone/>
            </a:pPr>
            <a:r>
              <a:rPr lang="ru-RU" dirty="0" smtClean="0"/>
              <a:t>ЧТО ДЕЛАТЬ: вникать в себя и в учение</a:t>
            </a:r>
          </a:p>
          <a:p>
            <a:pPr>
              <a:buNone/>
            </a:pPr>
            <a:r>
              <a:rPr lang="ru-RU" dirty="0" smtClean="0"/>
              <a:t>КАК ДЕЛАТЬ: заниматься этим постоянно</a:t>
            </a:r>
          </a:p>
          <a:p>
            <a:pPr>
              <a:buNone/>
            </a:pPr>
            <a:r>
              <a:rPr lang="ru-RU" dirty="0" smtClean="0"/>
              <a:t>ЗАЧЕМ: чтобы спасти себя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ru-RU" dirty="0" smtClean="0"/>
              <a:t>Практическая работа:</a:t>
            </a:r>
            <a:endParaRPr lang="en-US" dirty="0"/>
          </a:p>
        </p:txBody>
      </p:sp>
      <p:sp>
        <p:nvSpPr>
          <p:cNvPr id="3" name="Content Placeholder 2"/>
          <p:cNvSpPr>
            <a:spLocks noGrp="1"/>
          </p:cNvSpPr>
          <p:nvPr>
            <p:ph sz="quarter" idx="1"/>
          </p:nvPr>
        </p:nvSpPr>
        <p:spPr>
          <a:xfrm>
            <a:off x="457200" y="914400"/>
            <a:ext cx="8153400" cy="5559552"/>
          </a:xfrm>
        </p:spPr>
        <p:txBody>
          <a:bodyPr>
            <a:normAutofit/>
          </a:bodyPr>
          <a:lstStyle/>
          <a:p>
            <a:pPr marL="0" indent="0">
              <a:buNone/>
            </a:pPr>
            <a:r>
              <a:rPr lang="ru-RU" sz="2800" i="1" dirty="0" smtClean="0"/>
              <a:t>Больше всего хранимого храни сердце твоё, потому что из него источники жизни.  </a:t>
            </a:r>
          </a:p>
          <a:p>
            <a:pPr marL="0" indent="0">
              <a:buNone/>
            </a:pPr>
            <a:r>
              <a:rPr lang="ru-RU" sz="2800" i="1" dirty="0" smtClean="0"/>
              <a:t>                                                         Притчи 4:23</a:t>
            </a:r>
          </a:p>
          <a:p>
            <a:pPr marL="0" indent="0">
              <a:buNone/>
            </a:pPr>
            <a:r>
              <a:rPr lang="ru-RU" sz="2800" dirty="0" smtClean="0"/>
              <a:t>Что делать:</a:t>
            </a:r>
          </a:p>
          <a:p>
            <a:pPr marL="0" indent="0">
              <a:buNone/>
            </a:pPr>
            <a:endParaRPr lang="ru-RU" sz="2800" dirty="0" smtClean="0"/>
          </a:p>
          <a:p>
            <a:pPr marL="0" indent="0">
              <a:buNone/>
            </a:pPr>
            <a:r>
              <a:rPr lang="ru-RU" sz="2800" dirty="0" smtClean="0"/>
              <a:t>Как делать:</a:t>
            </a:r>
          </a:p>
          <a:p>
            <a:pPr marL="0" indent="0">
              <a:buNone/>
            </a:pPr>
            <a:endParaRPr lang="ru-RU" sz="2800" dirty="0" smtClean="0"/>
          </a:p>
          <a:p>
            <a:pPr marL="0" indent="0">
              <a:buNone/>
            </a:pPr>
            <a:r>
              <a:rPr lang="ru-RU" sz="2800" dirty="0" smtClean="0"/>
              <a:t>Зачем: </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077200" cy="1143000"/>
          </a:xfrm>
        </p:spPr>
        <p:txBody>
          <a:bodyPr>
            <a:normAutofit/>
          </a:bodyPr>
          <a:lstStyle/>
          <a:p>
            <a:pPr algn="ctr"/>
            <a:r>
              <a:rPr lang="ru-RU" b="1" dirty="0" smtClean="0"/>
              <a:t>Некоторые упоминания о методике в Слове Божием</a:t>
            </a:r>
            <a:endParaRPr lang="en-US" b="1" dirty="0"/>
          </a:p>
        </p:txBody>
      </p:sp>
      <p:sp>
        <p:nvSpPr>
          <p:cNvPr id="3" name="Content Placeholder 2"/>
          <p:cNvSpPr>
            <a:spLocks noGrp="1"/>
          </p:cNvSpPr>
          <p:nvPr>
            <p:ph sz="quarter" idx="1"/>
          </p:nvPr>
        </p:nvSpPr>
        <p:spPr>
          <a:xfrm>
            <a:off x="228600" y="1295400"/>
            <a:ext cx="8382000" cy="5029200"/>
          </a:xfrm>
        </p:spPr>
        <p:txBody>
          <a:bodyPr/>
          <a:lstStyle/>
          <a:p>
            <a:pPr marL="0" indent="0">
              <a:buNone/>
            </a:pPr>
            <a:r>
              <a:rPr lang="ru-RU" i="1" dirty="0" smtClean="0"/>
              <a:t>«Бог, многократно и многообразно говоривший издревле отцам в пророках» </a:t>
            </a:r>
            <a:r>
              <a:rPr lang="ru-RU" i="1" dirty="0" smtClean="0"/>
              <a:t>                           Евр.1:1</a:t>
            </a:r>
            <a:endParaRPr lang="ru-RU" i="1" dirty="0" smtClean="0"/>
          </a:p>
          <a:p>
            <a:pPr marL="0" indent="0">
              <a:buNone/>
            </a:pPr>
            <a:endParaRPr lang="ru-RU" i="1" dirty="0" smtClean="0"/>
          </a:p>
          <a:p>
            <a:pPr marL="0" indent="0">
              <a:buNone/>
            </a:pPr>
            <a:r>
              <a:rPr lang="ru-RU" i="1" dirty="0" smtClean="0"/>
              <a:t>«Я -Господь, Бог твой, научающий тебя полезному, веду-щий тебя по тому пути, по которому должно тебе идти»                                                           Ис. 48:17</a:t>
            </a:r>
            <a:endParaRPr lang="ru-RU" i="1" dirty="0" smtClean="0"/>
          </a:p>
          <a:p>
            <a:pPr marL="0" indent="0">
              <a:buNone/>
            </a:pPr>
            <a:endParaRPr lang="ru-RU" i="1" dirty="0" smtClean="0"/>
          </a:p>
          <a:p>
            <a:pPr marL="0" indent="0">
              <a:buNone/>
            </a:pPr>
            <a:r>
              <a:rPr lang="ru-RU" i="1" dirty="0" smtClean="0"/>
              <a:t>«</a:t>
            </a:r>
            <a:r>
              <a:rPr lang="ru-RU" i="1" dirty="0" smtClean="0"/>
              <a:t>Кроме того, что Екклесиаст </a:t>
            </a:r>
            <a:r>
              <a:rPr lang="ru-RU" i="1" dirty="0" smtClean="0"/>
              <a:t>был </a:t>
            </a:r>
            <a:r>
              <a:rPr lang="ru-RU" i="1" dirty="0" smtClean="0"/>
              <a:t>мудр, он учил еще народ знанию. Он все испытывал, исследовал, и </a:t>
            </a:r>
            <a:r>
              <a:rPr lang="ru-RU" i="1" dirty="0" smtClean="0"/>
              <a:t>соста-вил </a:t>
            </a:r>
            <a:r>
              <a:rPr lang="ru-RU" i="1" dirty="0" smtClean="0"/>
              <a:t>много притчей. Старался Екклесиаст </a:t>
            </a:r>
            <a:r>
              <a:rPr lang="ru-RU" i="1" dirty="0" smtClean="0"/>
              <a:t>прииски-вать </a:t>
            </a:r>
            <a:r>
              <a:rPr lang="ru-RU" i="1" dirty="0" smtClean="0"/>
              <a:t>изящные изречения, и слова истины написаны им верно.»                </a:t>
            </a:r>
            <a:r>
              <a:rPr lang="ru-RU" i="1" dirty="0" smtClean="0"/>
              <a:t>                                     Еккл</a:t>
            </a:r>
            <a:r>
              <a:rPr lang="ru-RU" i="1" dirty="0" smtClean="0"/>
              <a:t>. 12:9-10</a:t>
            </a:r>
            <a:endParaRPr lang="en-US" i="1"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pPr algn="ctr"/>
            <a:r>
              <a:rPr lang="ru-RU" dirty="0" smtClean="0"/>
              <a:t>Практическая работа:</a:t>
            </a:r>
            <a:endParaRPr lang="en-US" dirty="0"/>
          </a:p>
        </p:txBody>
      </p:sp>
      <p:sp>
        <p:nvSpPr>
          <p:cNvPr id="3" name="Content Placeholder 2"/>
          <p:cNvSpPr>
            <a:spLocks noGrp="1"/>
          </p:cNvSpPr>
          <p:nvPr>
            <p:ph sz="quarter" idx="1"/>
          </p:nvPr>
        </p:nvSpPr>
        <p:spPr>
          <a:xfrm>
            <a:off x="457200" y="1066800"/>
            <a:ext cx="8001000" cy="5407152"/>
          </a:xfrm>
        </p:spPr>
        <p:txBody>
          <a:bodyPr/>
          <a:lstStyle/>
          <a:p>
            <a:pPr marL="0" indent="0">
              <a:buNone/>
            </a:pPr>
            <a:r>
              <a:rPr lang="ru-RU" sz="2800" i="1" dirty="0" smtClean="0"/>
              <a:t>Крепко держись наставления, храни его, потому что оно- жизнь твоя.           Пр.4:13</a:t>
            </a:r>
          </a:p>
          <a:p>
            <a:pPr marL="0" indent="0">
              <a:buNone/>
            </a:pPr>
            <a:endParaRPr lang="ru-RU" sz="2800" dirty="0" smtClean="0"/>
          </a:p>
          <a:p>
            <a:pPr marL="0" indent="0">
              <a:buNone/>
            </a:pPr>
            <a:r>
              <a:rPr lang="ru-RU" sz="2800" dirty="0" smtClean="0"/>
              <a:t>Что </a:t>
            </a:r>
            <a:r>
              <a:rPr lang="ru-RU" sz="2800" dirty="0" smtClean="0"/>
              <a:t>делать:</a:t>
            </a:r>
          </a:p>
          <a:p>
            <a:pPr marL="0" indent="0">
              <a:buNone/>
            </a:pPr>
            <a:endParaRPr lang="ru-RU" sz="2800" dirty="0" smtClean="0"/>
          </a:p>
          <a:p>
            <a:pPr marL="0" indent="0">
              <a:buNone/>
            </a:pPr>
            <a:r>
              <a:rPr lang="ru-RU" sz="2800" dirty="0" smtClean="0"/>
              <a:t>Как делать:</a:t>
            </a:r>
          </a:p>
          <a:p>
            <a:pPr marL="0" indent="0">
              <a:buNone/>
            </a:pPr>
            <a:endParaRPr lang="ru-RU" sz="2800" dirty="0" smtClean="0"/>
          </a:p>
          <a:p>
            <a:pPr marL="0" indent="0">
              <a:buNone/>
            </a:pPr>
            <a:r>
              <a:rPr lang="ru-RU" sz="2800" dirty="0" smtClean="0"/>
              <a:t>Зачем: </a:t>
            </a:r>
            <a:endParaRPr lang="en-US" sz="2800"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533400"/>
          </a:xfrm>
        </p:spPr>
        <p:txBody>
          <a:bodyPr>
            <a:normAutofit fontScale="90000"/>
          </a:bodyPr>
          <a:lstStyle/>
          <a:p>
            <a:r>
              <a:rPr lang="ru-RU" dirty="0" smtClean="0"/>
              <a:t>Метод логического ударения</a:t>
            </a:r>
            <a:endParaRPr lang="en-US" dirty="0"/>
          </a:p>
        </p:txBody>
      </p:sp>
      <p:sp>
        <p:nvSpPr>
          <p:cNvPr id="3" name="Content Placeholder 2"/>
          <p:cNvSpPr>
            <a:spLocks noGrp="1"/>
          </p:cNvSpPr>
          <p:nvPr>
            <p:ph sz="quarter" idx="1"/>
          </p:nvPr>
        </p:nvSpPr>
        <p:spPr>
          <a:xfrm>
            <a:off x="152400" y="533400"/>
            <a:ext cx="8686800" cy="6324600"/>
          </a:xfrm>
        </p:spPr>
        <p:txBody>
          <a:bodyPr/>
          <a:lstStyle/>
          <a:p>
            <a:pPr marL="0" indent="0">
              <a:buNone/>
            </a:pPr>
            <a:r>
              <a:rPr lang="ru-RU" dirty="0" smtClean="0"/>
              <a:t>Это интонационно выделеное слово в предложении. Иногда в этом случае предложение меняет смысл, но чаще такое выделение приводит к появлению нового оттенка смысла.</a:t>
            </a:r>
          </a:p>
          <a:p>
            <a:pPr marL="0" indent="0">
              <a:buNone/>
            </a:pPr>
            <a:r>
              <a:rPr lang="ru-RU" i="1" dirty="0" smtClean="0"/>
              <a:t>Например:</a:t>
            </a:r>
            <a:r>
              <a:rPr lang="ru-RU" dirty="0" smtClean="0"/>
              <a:t>  Господь Пастырь мой. Пс. 22:1</a:t>
            </a:r>
          </a:p>
          <a:p>
            <a:pPr>
              <a:buNone/>
            </a:pPr>
            <a:r>
              <a:rPr lang="ru-RU" i="1" u="sng" dirty="0" smtClean="0"/>
              <a:t>ГОСПОДЬ Пастырь мой. </a:t>
            </a:r>
          </a:p>
          <a:p>
            <a:pPr>
              <a:buFont typeface="Wingdings" pitchFamily="2" charset="2"/>
              <a:buChar char="v"/>
            </a:pPr>
            <a:r>
              <a:rPr lang="ru-RU" dirty="0" smtClean="0"/>
              <a:t>Здесь нужно отметить то, что именно Господь является нашим Пастырем. </a:t>
            </a:r>
          </a:p>
          <a:p>
            <a:pPr>
              <a:buNone/>
            </a:pPr>
            <a:r>
              <a:rPr lang="ru-RU" i="1" u="sng" dirty="0" smtClean="0"/>
              <a:t>Господь ПАСТЫРЬ мой</a:t>
            </a:r>
            <a:r>
              <a:rPr lang="ru-RU" dirty="0" smtClean="0"/>
              <a:t>. </a:t>
            </a:r>
          </a:p>
          <a:p>
            <a:pPr>
              <a:buFont typeface="Wingdings" pitchFamily="2" charset="2"/>
              <a:buChar char="v"/>
            </a:pPr>
            <a:r>
              <a:rPr lang="ru-RU" dirty="0" smtClean="0"/>
              <a:t>В данном случае мы указываем на то, кем именно является Господь в нашей жизни</a:t>
            </a:r>
          </a:p>
          <a:p>
            <a:pPr>
              <a:buNone/>
            </a:pPr>
            <a:r>
              <a:rPr lang="ru-RU" i="1" u="sng" dirty="0" smtClean="0"/>
              <a:t>Господь Пастырь МОЙ</a:t>
            </a:r>
            <a:r>
              <a:rPr lang="ru-RU" dirty="0" smtClean="0"/>
              <a:t>. </a:t>
            </a:r>
          </a:p>
          <a:p>
            <a:pPr>
              <a:buFont typeface="Wingdings" pitchFamily="2" charset="2"/>
              <a:buChar char="v"/>
            </a:pPr>
            <a:r>
              <a:rPr lang="ru-RU" dirty="0" smtClean="0"/>
              <a:t>Здесь нужно обратить внимание на принадлежность. Именно мой.</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a:bodyPr>
          <a:lstStyle/>
          <a:p>
            <a:r>
              <a:rPr lang="ru-RU" dirty="0" smtClean="0"/>
              <a:t>Всякий кто призовет имя Господне спасется</a:t>
            </a:r>
            <a:br>
              <a:rPr lang="ru-RU" dirty="0" smtClean="0"/>
            </a:br>
            <a:r>
              <a:rPr lang="ru-RU" dirty="0" smtClean="0"/>
              <a:t>                                                      Рим. 10:13</a:t>
            </a:r>
            <a:endParaRPr lang="en-US" dirty="0"/>
          </a:p>
        </p:txBody>
      </p:sp>
      <p:graphicFrame>
        <p:nvGraphicFramePr>
          <p:cNvPr id="4" name="Content Placeholder 3"/>
          <p:cNvGraphicFramePr>
            <a:graphicFrameLocks noGrp="1"/>
          </p:cNvGraphicFramePr>
          <p:nvPr>
            <p:ph sz="quarter" idx="1"/>
          </p:nvPr>
        </p:nvGraphicFramePr>
        <p:xfrm>
          <a:off x="0" y="1219200"/>
          <a:ext cx="9144000" cy="5181600"/>
        </p:xfrm>
        <a:graphic>
          <a:graphicData uri="http://schemas.openxmlformats.org/drawingml/2006/table">
            <a:tbl>
              <a:tblPr firstRow="1" bandRow="1">
                <a:tableStyleId>{5C22544A-7EE6-4342-B048-85BDC9FD1C3A}</a:tableStyleId>
              </a:tblPr>
              <a:tblGrid>
                <a:gridCol w="2286000"/>
                <a:gridCol w="2286000"/>
                <a:gridCol w="2286000"/>
                <a:gridCol w="2286000"/>
              </a:tblGrid>
              <a:tr h="1297545">
                <a:tc>
                  <a:txBody>
                    <a:bodyPr/>
                    <a:lstStyle/>
                    <a:p>
                      <a:pPr algn="ctr"/>
                      <a:r>
                        <a:rPr lang="ru-RU" sz="2400" dirty="0" smtClean="0"/>
                        <a:t>Всякий </a:t>
                      </a:r>
                      <a:endParaRPr lang="en-US" sz="2400" dirty="0"/>
                    </a:p>
                  </a:txBody>
                  <a:tcPr/>
                </a:tc>
                <a:tc>
                  <a:txBody>
                    <a:bodyPr/>
                    <a:lstStyle/>
                    <a:p>
                      <a:pPr algn="ctr"/>
                      <a:r>
                        <a:rPr lang="ru-RU" sz="2400" dirty="0" smtClean="0"/>
                        <a:t>кто призовет</a:t>
                      </a:r>
                      <a:endParaRPr lang="en-US" sz="2400" dirty="0"/>
                    </a:p>
                  </a:txBody>
                  <a:tcPr/>
                </a:tc>
                <a:tc>
                  <a:txBody>
                    <a:bodyPr/>
                    <a:lstStyle/>
                    <a:p>
                      <a:pPr algn="ctr"/>
                      <a:r>
                        <a:rPr lang="ru-RU" sz="2400" dirty="0" smtClean="0"/>
                        <a:t>имя Господне</a:t>
                      </a:r>
                      <a:endParaRPr lang="en-US" sz="2400" dirty="0"/>
                    </a:p>
                  </a:txBody>
                  <a:tcPr/>
                </a:tc>
                <a:tc>
                  <a:txBody>
                    <a:bodyPr/>
                    <a:lstStyle/>
                    <a:p>
                      <a:pPr algn="ctr"/>
                      <a:r>
                        <a:rPr lang="ru-RU" sz="2400" dirty="0" smtClean="0"/>
                        <a:t>спасется</a:t>
                      </a:r>
                      <a:endParaRPr lang="en-US" sz="2400" dirty="0"/>
                    </a:p>
                  </a:txBody>
                  <a:tcPr/>
                </a:tc>
              </a:tr>
              <a:tr h="1685436">
                <a:tc>
                  <a:txBody>
                    <a:bodyPr/>
                    <a:lstStyle/>
                    <a:p>
                      <a:pPr algn="ctr"/>
                      <a:r>
                        <a:rPr lang="ru-RU" sz="2400" dirty="0" smtClean="0"/>
                        <a:t>Какой человек спасется? </a:t>
                      </a:r>
                      <a:endParaRPr lang="en-US" sz="2400" dirty="0"/>
                    </a:p>
                  </a:txBody>
                  <a:tcPr/>
                </a:tc>
                <a:tc>
                  <a:txBody>
                    <a:bodyPr/>
                    <a:lstStyle/>
                    <a:p>
                      <a:pPr algn="ctr"/>
                      <a:r>
                        <a:rPr lang="ru-RU" sz="2400" dirty="0" smtClean="0"/>
                        <a:t>Кто спасётся?</a:t>
                      </a:r>
                      <a:endParaRPr lang="en-US" sz="2400" dirty="0"/>
                    </a:p>
                  </a:txBody>
                  <a:tcPr/>
                </a:tc>
                <a:tc>
                  <a:txBody>
                    <a:bodyPr/>
                    <a:lstStyle/>
                    <a:p>
                      <a:pPr algn="ctr"/>
                      <a:r>
                        <a:rPr lang="ru-RU" sz="2400" dirty="0" smtClean="0"/>
                        <a:t>Призовёт Кого? </a:t>
                      </a:r>
                      <a:endParaRPr lang="en-US" sz="2400" dirty="0"/>
                    </a:p>
                  </a:txBody>
                  <a:tcPr/>
                </a:tc>
                <a:tc>
                  <a:txBody>
                    <a:bodyPr/>
                    <a:lstStyle/>
                    <a:p>
                      <a:pPr algn="ctr"/>
                      <a:r>
                        <a:rPr lang="ru-RU" sz="2400" dirty="0" smtClean="0"/>
                        <a:t>Что будет с тем кто</a:t>
                      </a:r>
                      <a:r>
                        <a:rPr lang="ru-RU" sz="2400" baseline="0" dirty="0" smtClean="0"/>
                        <a:t> призовёт? </a:t>
                      </a:r>
                      <a:endParaRPr lang="en-US" sz="2400" dirty="0"/>
                    </a:p>
                  </a:txBody>
                  <a:tcPr/>
                </a:tc>
              </a:tr>
              <a:tr h="2198619">
                <a:tc>
                  <a:txBody>
                    <a:bodyPr/>
                    <a:lstStyle/>
                    <a:p>
                      <a:r>
                        <a:rPr lang="ru-RU" sz="2000" dirty="0" smtClean="0"/>
                        <a:t>Любой человек независимо</a:t>
                      </a:r>
                      <a:r>
                        <a:rPr lang="ru-RU" sz="2000" baseline="0" dirty="0" smtClean="0"/>
                        <a:t> от возраста, происхождения и т.д. </a:t>
                      </a:r>
                      <a:endParaRPr lang="en-US" sz="2000" dirty="0"/>
                    </a:p>
                  </a:txBody>
                  <a:tcPr/>
                </a:tc>
                <a:tc>
                  <a:txBody>
                    <a:bodyPr/>
                    <a:lstStyle/>
                    <a:p>
                      <a:r>
                        <a:rPr lang="ru-RU" sz="2000" dirty="0" smtClean="0"/>
                        <a:t>Не будет равнодушным</a:t>
                      </a:r>
                      <a:endParaRPr lang="en-US" sz="2000" dirty="0"/>
                    </a:p>
                  </a:txBody>
                  <a:tcPr/>
                </a:tc>
                <a:tc>
                  <a:txBody>
                    <a:bodyPr/>
                    <a:lstStyle/>
                    <a:p>
                      <a:r>
                        <a:rPr lang="ru-RU" sz="2000" dirty="0" smtClean="0"/>
                        <a:t>Именно имя Господне, </a:t>
                      </a:r>
                    </a:p>
                    <a:p>
                      <a:r>
                        <a:rPr lang="ru-RU" sz="2000" dirty="0" smtClean="0"/>
                        <a:t>не человека.</a:t>
                      </a:r>
                      <a:endParaRPr lang="en-US" sz="2000" dirty="0"/>
                    </a:p>
                  </a:txBody>
                  <a:tcPr/>
                </a:tc>
                <a:tc>
                  <a:txBody>
                    <a:bodyPr/>
                    <a:lstStyle/>
                    <a:p>
                      <a:r>
                        <a:rPr lang="ru-RU" sz="2000" dirty="0" smtClean="0"/>
                        <a:t>Он спасется. Получит вечную жизнь.</a:t>
                      </a:r>
                      <a:endParaRPr lang="en-US" sz="2000" dirty="0"/>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639762"/>
          </a:xfrm>
        </p:spPr>
        <p:txBody>
          <a:bodyPr/>
          <a:lstStyle/>
          <a:p>
            <a:r>
              <a:rPr lang="ru-RU" dirty="0" smtClean="0"/>
              <a:t>Репродуктивный метод</a:t>
            </a:r>
            <a:endParaRPr lang="en-US" dirty="0"/>
          </a:p>
        </p:txBody>
      </p:sp>
      <p:sp>
        <p:nvSpPr>
          <p:cNvPr id="3" name="Content Placeholder 2"/>
          <p:cNvSpPr>
            <a:spLocks noGrp="1"/>
          </p:cNvSpPr>
          <p:nvPr>
            <p:ph sz="quarter" idx="1"/>
          </p:nvPr>
        </p:nvSpPr>
        <p:spPr>
          <a:xfrm>
            <a:off x="228600" y="838200"/>
            <a:ext cx="8458200" cy="5635752"/>
          </a:xfrm>
        </p:spPr>
        <p:txBody>
          <a:bodyPr/>
          <a:lstStyle/>
          <a:p>
            <a:pPr marL="0" indent="0">
              <a:buNone/>
            </a:pPr>
            <a:r>
              <a:rPr lang="ru-RU" dirty="0" smtClean="0"/>
              <a:t>В этом методе учитель показывает позитивный образец, модель поведения или навык с целью, чтобы ученик его скопировал и в дальнейшем воспроизводил. </a:t>
            </a:r>
          </a:p>
          <a:p>
            <a:pPr>
              <a:buNone/>
            </a:pPr>
            <a:endParaRPr lang="ru-RU" dirty="0" smtClean="0"/>
          </a:p>
          <a:p>
            <a:pPr>
              <a:buNone/>
            </a:pPr>
            <a:endParaRPr lang="ru-RU" dirty="0" smtClean="0"/>
          </a:p>
          <a:p>
            <a:pPr>
              <a:buNone/>
            </a:pPr>
            <a:endParaRPr lang="ru-RU" dirty="0" smtClean="0"/>
          </a:p>
          <a:p>
            <a:pPr>
              <a:buNone/>
            </a:pPr>
            <a:endParaRPr lang="ru-RU" b="1" i="1" dirty="0" smtClean="0"/>
          </a:p>
          <a:p>
            <a:pPr>
              <a:buNone/>
            </a:pPr>
            <a:r>
              <a:rPr lang="ru-RU" b="1" i="1" dirty="0" smtClean="0"/>
              <a:t>Особенности применения.</a:t>
            </a:r>
          </a:p>
          <a:p>
            <a:pPr marL="0" indent="0">
              <a:buNone/>
            </a:pPr>
            <a:r>
              <a:rPr lang="ru-RU" dirty="0" smtClean="0"/>
              <a:t>Данный метод хорошо подходит для обучения различ-ным практическим навыкам. Им обычно пользуются родители в семье, обучая детей элементарным быто-вым навыкам.</a:t>
            </a:r>
            <a:endParaRPr lang="en-US" dirty="0"/>
          </a:p>
        </p:txBody>
      </p:sp>
      <p:sp>
        <p:nvSpPr>
          <p:cNvPr id="4" name="Right Arrow 3"/>
          <p:cNvSpPr/>
          <p:nvPr/>
        </p:nvSpPr>
        <p:spPr>
          <a:xfrm>
            <a:off x="2362200" y="2209800"/>
            <a:ext cx="3886200" cy="1143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ДЕЛАЙ, КАК  Я !</a:t>
            </a:r>
            <a:endParaRPr lang="en-US" dirty="0"/>
          </a:p>
        </p:txBody>
      </p:sp>
      <p:sp>
        <p:nvSpPr>
          <p:cNvPr id="5" name="Oval 4"/>
          <p:cNvSpPr/>
          <p:nvPr/>
        </p:nvSpPr>
        <p:spPr>
          <a:xfrm>
            <a:off x="609600" y="2133600"/>
            <a:ext cx="19050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ОБРАЗЕЦ</a:t>
            </a:r>
            <a:endParaRPr lang="en-US" dirty="0"/>
          </a:p>
        </p:txBody>
      </p:sp>
      <p:sp>
        <p:nvSpPr>
          <p:cNvPr id="6" name="Oval 5"/>
          <p:cNvSpPr/>
          <p:nvPr/>
        </p:nvSpPr>
        <p:spPr>
          <a:xfrm>
            <a:off x="6248400" y="1981200"/>
            <a:ext cx="1600200" cy="15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t>Умение или навык</a:t>
            </a:r>
            <a:endParaRPr lang="en-US"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382000" cy="6245352"/>
          </a:xfrm>
        </p:spPr>
        <p:txBody>
          <a:bodyPr/>
          <a:lstStyle/>
          <a:p>
            <a:pPr marL="0" indent="0">
              <a:buNone/>
            </a:pPr>
            <a:r>
              <a:rPr lang="ru-RU" dirty="0" smtClean="0"/>
              <a:t>Используя этот метод очень важен положительный личный пример воспитателя.</a:t>
            </a:r>
          </a:p>
          <a:p>
            <a:pPr marL="0" indent="0">
              <a:buNone/>
            </a:pPr>
            <a:r>
              <a:rPr lang="ru-RU" i="1" dirty="0" smtClean="0"/>
              <a:t>«Итак, если Я, Господь и Учитель, умыл ноги вам, то и вы должны умывать ноги друг другу: Ибо Я дал вам пример, чтоб и вы делали то же, что Я сделал вам.»</a:t>
            </a:r>
          </a:p>
          <a:p>
            <a:pPr marL="0" indent="0">
              <a:buNone/>
            </a:pPr>
            <a:r>
              <a:rPr lang="ru-RU" i="1" dirty="0" smtClean="0"/>
              <a:t>                                                                Иоан.13:14-15</a:t>
            </a:r>
          </a:p>
          <a:p>
            <a:pPr marL="0" indent="0">
              <a:buNone/>
            </a:pPr>
            <a:r>
              <a:rPr lang="ru-RU" dirty="0" smtClean="0"/>
              <a:t>Например.</a:t>
            </a:r>
          </a:p>
          <a:p>
            <a:pPr marL="0" indent="0">
              <a:buFont typeface="Wingdings" pitchFamily="2" charset="2"/>
              <a:buChar char="§"/>
            </a:pPr>
            <a:r>
              <a:rPr lang="ru-RU" dirty="0" smtClean="0"/>
              <a:t> Изготовление поделок по образцу.</a:t>
            </a:r>
          </a:p>
          <a:p>
            <a:pPr marL="0" indent="0">
              <a:buFont typeface="Wingdings" pitchFamily="2" charset="2"/>
              <a:buChar char="§"/>
            </a:pPr>
            <a:r>
              <a:rPr lang="ru-RU" dirty="0" smtClean="0"/>
              <a:t> Пересказ или письменное изложение библейской истории, рассказа и т.д.</a:t>
            </a:r>
          </a:p>
          <a:p>
            <a:pPr marL="0" indent="0">
              <a:buFont typeface="Wingdings" pitchFamily="2" charset="2"/>
              <a:buChar char="§"/>
            </a:pPr>
            <a:r>
              <a:rPr lang="ru-RU" dirty="0" smtClean="0"/>
              <a:t> Посещение больных и престарелых вместе с детьми.</a:t>
            </a:r>
          </a:p>
          <a:p>
            <a:pPr marL="0" indent="0">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685800"/>
          </a:xfrm>
        </p:spPr>
        <p:txBody>
          <a:bodyPr>
            <a:normAutofit fontScale="90000"/>
          </a:bodyPr>
          <a:lstStyle/>
          <a:p>
            <a:pPr algn="ctr"/>
            <a:r>
              <a:rPr lang="ru-RU" dirty="0" smtClean="0"/>
              <a:t>Метод изучения писания по личностям.</a:t>
            </a:r>
            <a:endParaRPr lang="en-US" dirty="0"/>
          </a:p>
        </p:txBody>
      </p:sp>
      <p:sp>
        <p:nvSpPr>
          <p:cNvPr id="3" name="Content Placeholder 2"/>
          <p:cNvSpPr>
            <a:spLocks noGrp="1"/>
          </p:cNvSpPr>
          <p:nvPr>
            <p:ph sz="quarter" idx="1"/>
          </p:nvPr>
        </p:nvSpPr>
        <p:spPr>
          <a:xfrm>
            <a:off x="457200" y="1219200"/>
            <a:ext cx="7467600" cy="5254752"/>
          </a:xfrm>
        </p:spPr>
        <p:txBody>
          <a:bodyPr/>
          <a:lstStyle/>
          <a:p>
            <a:pPr>
              <a:buNone/>
            </a:pPr>
            <a:r>
              <a:rPr lang="ru-RU" b="1" dirty="0" smtClean="0"/>
              <a:t>Описание метода.</a:t>
            </a:r>
          </a:p>
          <a:p>
            <a:pPr marL="0" indent="0">
              <a:buNone/>
            </a:pPr>
            <a:r>
              <a:rPr lang="ru-RU" dirty="0" smtClean="0"/>
              <a:t>Этот метод с помощью вопросов помогает больше и лучше узнать о библейских героях.</a:t>
            </a:r>
          </a:p>
          <a:p>
            <a:pPr>
              <a:buNone/>
            </a:pPr>
            <a:endParaRPr lang="ru-RU" dirty="0" smtClean="0"/>
          </a:p>
          <a:p>
            <a:pPr marL="0" indent="0">
              <a:buNone/>
            </a:pPr>
            <a:r>
              <a:rPr lang="ru-RU" dirty="0" smtClean="0"/>
              <a:t>Преимущество этого метода в том, что ища информацию о библейском герое, ученик  читает и изучает Священное Писание.</a:t>
            </a:r>
          </a:p>
          <a:p>
            <a:pPr>
              <a:buNone/>
            </a:pPr>
            <a:endParaRPr lang="ru-RU" dirty="0" smtClean="0"/>
          </a:p>
          <a:p>
            <a:pPr>
              <a:buNone/>
            </a:pPr>
            <a:r>
              <a:rPr lang="ru-RU" dirty="0" smtClean="0"/>
              <a:t>Этот метод больше подходит для подростков.</a:t>
            </a:r>
            <a:endParaRPr lang="en-US" dirty="0" smtClean="0"/>
          </a:p>
          <a:p>
            <a:pPr>
              <a:buNone/>
            </a:pPr>
            <a:endParaRPr lang="ru-RU" dirty="0" smtClean="0"/>
          </a:p>
          <a:p>
            <a:pPr>
              <a:buNone/>
            </a:pPr>
            <a:endParaRPr lang="ru-RU"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fontScale="25000" lnSpcReduction="20000"/>
          </a:bodyPr>
          <a:lstStyle/>
          <a:p>
            <a:pPr marL="509588" indent="-333375">
              <a:lnSpc>
                <a:spcPct val="120000"/>
              </a:lnSpc>
              <a:buNone/>
            </a:pPr>
            <a:r>
              <a:rPr lang="ru-RU" sz="9600" dirty="0" smtClean="0"/>
              <a:t> Имя героя:    </a:t>
            </a:r>
            <a:r>
              <a:rPr lang="ru-RU" sz="9600" dirty="0" smtClean="0">
                <a:solidFill>
                  <a:srgbClr val="7030A0"/>
                </a:solidFill>
              </a:rPr>
              <a:t> Иаков</a:t>
            </a:r>
          </a:p>
          <a:p>
            <a:pPr marL="509588" indent="-333375">
              <a:lnSpc>
                <a:spcPct val="120000"/>
              </a:lnSpc>
              <a:buNone/>
            </a:pPr>
            <a:r>
              <a:rPr lang="ru-RU" sz="9600" dirty="0" smtClean="0"/>
              <a:t>Используемые тексты Писания: </a:t>
            </a:r>
            <a:r>
              <a:rPr lang="ru-RU" sz="9600" dirty="0" smtClean="0">
                <a:solidFill>
                  <a:srgbClr val="7030A0"/>
                </a:solidFill>
              </a:rPr>
              <a:t>  Быт.28:10-11;Быт.29:20-28;Быт.49 гл. Исх.3:6; Евр.11:21</a:t>
            </a:r>
          </a:p>
          <a:p>
            <a:pPr marL="509588" indent="-333375">
              <a:lnSpc>
                <a:spcPct val="120000"/>
              </a:lnSpc>
              <a:buNone/>
            </a:pPr>
            <a:r>
              <a:rPr lang="ru-RU" sz="9600" dirty="0" smtClean="0"/>
              <a:t>1. В какое время жил(а), истор-ский фон: </a:t>
            </a:r>
            <a:r>
              <a:rPr lang="ru-RU" sz="9600" dirty="0" smtClean="0">
                <a:solidFill>
                  <a:srgbClr val="7030A0"/>
                </a:solidFill>
              </a:rPr>
              <a:t>Жил в 4052 г. после потопа. Прожил 147 лет.</a:t>
            </a:r>
          </a:p>
          <a:p>
            <a:pPr marL="509588" indent="-333375">
              <a:lnSpc>
                <a:spcPct val="120000"/>
              </a:lnSpc>
              <a:buNone/>
            </a:pPr>
            <a:r>
              <a:rPr lang="ru-RU" sz="9600" dirty="0" smtClean="0"/>
              <a:t>2. Встреча данного лица с Богом, его обращение</a:t>
            </a:r>
            <a:r>
              <a:rPr lang="ru-RU" sz="9600" dirty="0" smtClean="0">
                <a:solidFill>
                  <a:srgbClr val="7030A0"/>
                </a:solidFill>
              </a:rPr>
              <a:t>:  по дороге в Харран к Лавану; Когда боролся с Богом; Верующий с детства</a:t>
            </a:r>
          </a:p>
          <a:p>
            <a:pPr marL="509588" indent="-333375">
              <a:lnSpc>
                <a:spcPct val="120000"/>
              </a:lnSpc>
              <a:buNone/>
            </a:pPr>
            <a:r>
              <a:rPr lang="ru-RU" sz="9600" dirty="0" smtClean="0"/>
              <a:t>3. Призвание данного лица к служению: </a:t>
            </a:r>
            <a:r>
              <a:rPr lang="ru-RU" sz="9600" dirty="0" smtClean="0">
                <a:solidFill>
                  <a:srgbClr val="7030A0"/>
                </a:solidFill>
              </a:rPr>
              <a:t>На пути в Харран </a:t>
            </a:r>
            <a:endParaRPr lang="en-US" sz="9600" dirty="0" smtClean="0">
              <a:solidFill>
                <a:srgbClr val="7030A0"/>
              </a:solidFill>
            </a:endParaRPr>
          </a:p>
          <a:p>
            <a:pPr marL="509588" indent="-333375">
              <a:lnSpc>
                <a:spcPct val="120000"/>
              </a:lnSpc>
              <a:buNone/>
            </a:pPr>
            <a:r>
              <a:rPr lang="ru-RU" sz="9600" dirty="0" smtClean="0"/>
              <a:t>4. Сильные (добрые) стороны его характера (молитва, вера и т.д.) </a:t>
            </a:r>
            <a:r>
              <a:rPr lang="ru-RU" sz="9600" dirty="0" smtClean="0">
                <a:solidFill>
                  <a:srgbClr val="7030A0"/>
                </a:solidFill>
              </a:rPr>
              <a:t>Трудолюбивый, долготерпеливый, ищущий благословение, готовый жертвовать, внимательный, рассудительный (Быт.29:20-28) Целеустремлённый</a:t>
            </a:r>
            <a:endParaRPr lang="en-US" sz="9600" dirty="0" smtClean="0">
              <a:solidFill>
                <a:srgbClr val="7030A0"/>
              </a:solidFill>
            </a:endParaRPr>
          </a:p>
          <a:p>
            <a:pPr marL="509588" indent="-333375">
              <a:lnSpc>
                <a:spcPct val="120000"/>
              </a:lnSpc>
              <a:buNone/>
            </a:pPr>
            <a:r>
              <a:rPr lang="ru-RU" sz="9600" dirty="0" smtClean="0"/>
              <a:t>5. Слабые (худые) стороны характера (грехи, падения и пр.) </a:t>
            </a:r>
            <a:r>
              <a:rPr lang="ru-RU" sz="9600" dirty="0" smtClean="0">
                <a:solidFill>
                  <a:srgbClr val="7030A0"/>
                </a:solidFill>
              </a:rPr>
              <a:t>Обманул, не исполнил обещание сразу.</a:t>
            </a:r>
            <a:endParaRPr lang="en-US" sz="9600" dirty="0" smtClean="0">
              <a:solidFill>
                <a:srgbClr val="7030A0"/>
              </a:solidFill>
            </a:endParaRPr>
          </a:p>
          <a:p>
            <a:pPr marL="509588" indent="-333375">
              <a:lnSpc>
                <a:spcPct val="120000"/>
              </a:lnSpc>
              <a:buNone/>
            </a:pPr>
            <a:r>
              <a:rPr lang="ru-RU" sz="9600" dirty="0" smtClean="0"/>
              <a:t>6. Что данным лицом достигнуто, совершено? </a:t>
            </a:r>
            <a:r>
              <a:rPr lang="ru-RU" sz="9600" dirty="0" smtClean="0">
                <a:solidFill>
                  <a:srgbClr val="7030A0"/>
                </a:solidFill>
              </a:rPr>
              <a:t>Достиг благословение</a:t>
            </a:r>
            <a:endParaRPr lang="en-US" sz="9600" dirty="0" smtClean="0">
              <a:solidFill>
                <a:srgbClr val="7030A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7467600" cy="6169152"/>
          </a:xfrm>
        </p:spPr>
        <p:txBody>
          <a:bodyPr>
            <a:normAutofit/>
          </a:bodyPr>
          <a:lstStyle/>
          <a:p>
            <a:pPr>
              <a:buNone/>
            </a:pPr>
            <a:r>
              <a:rPr lang="ru-RU" dirty="0" smtClean="0"/>
              <a:t>7. Влияние данного лица на других людей. </a:t>
            </a:r>
            <a:r>
              <a:rPr lang="ru-RU" dirty="0" smtClean="0">
                <a:solidFill>
                  <a:srgbClr val="7030A0"/>
                </a:solidFill>
              </a:rPr>
              <a:t>Он отец еврейского народа</a:t>
            </a:r>
            <a:endParaRPr lang="en-US" dirty="0" smtClean="0">
              <a:solidFill>
                <a:srgbClr val="7030A0"/>
              </a:solidFill>
            </a:endParaRPr>
          </a:p>
          <a:p>
            <a:pPr>
              <a:buNone/>
            </a:pPr>
            <a:r>
              <a:rPr lang="ru-RU" dirty="0" smtClean="0"/>
              <a:t>8. Имя этого лица, значение его имени, изменение имени и т.д. </a:t>
            </a:r>
            <a:r>
              <a:rPr lang="ru-RU" dirty="0" smtClean="0">
                <a:solidFill>
                  <a:srgbClr val="7030A0"/>
                </a:solidFill>
              </a:rPr>
              <a:t>Иаков- «обманщик» Израиль- боровшийся с Богом</a:t>
            </a:r>
            <a:endParaRPr lang="en-US" dirty="0" smtClean="0">
              <a:solidFill>
                <a:srgbClr val="7030A0"/>
              </a:solidFill>
            </a:endParaRPr>
          </a:p>
          <a:p>
            <a:pPr>
              <a:buNone/>
            </a:pPr>
            <a:r>
              <a:rPr lang="ru-RU" dirty="0" smtClean="0"/>
              <a:t>9. В чем хорошо подражать данному лицу? </a:t>
            </a:r>
            <a:r>
              <a:rPr lang="ru-RU" dirty="0" smtClean="0">
                <a:solidFill>
                  <a:srgbClr val="7030A0"/>
                </a:solidFill>
              </a:rPr>
              <a:t>Трудолюбию, терпению, искать благословения, быть целеустремленным.</a:t>
            </a:r>
            <a:endParaRPr lang="en-US" dirty="0" smtClean="0">
              <a:solidFill>
                <a:srgbClr val="7030A0"/>
              </a:solidFill>
            </a:endParaRPr>
          </a:p>
          <a:p>
            <a:pPr>
              <a:buNone/>
            </a:pPr>
            <a:r>
              <a:rPr lang="ru-RU" dirty="0" smtClean="0"/>
              <a:t>10. Чего избегать? </a:t>
            </a:r>
            <a:r>
              <a:rPr lang="ru-RU" dirty="0" smtClean="0">
                <a:solidFill>
                  <a:srgbClr val="7030A0"/>
                </a:solidFill>
              </a:rPr>
              <a:t>Обмана, несдерживания обещания</a:t>
            </a:r>
            <a:endParaRPr lang="en-US" dirty="0" smtClean="0">
              <a:solidFill>
                <a:srgbClr val="7030A0"/>
              </a:solidFill>
            </a:endParaRPr>
          </a:p>
          <a:p>
            <a:pPr>
              <a:buNone/>
            </a:pPr>
            <a:r>
              <a:rPr lang="ru-RU" dirty="0" smtClean="0"/>
              <a:t>11. Что Бог говорит о данном лице? </a:t>
            </a:r>
            <a:r>
              <a:rPr lang="ru-RU" dirty="0" smtClean="0">
                <a:solidFill>
                  <a:srgbClr val="7030A0"/>
                </a:solidFill>
              </a:rPr>
              <a:t>Я Бог Иакова Исх.3:6</a:t>
            </a:r>
            <a:endParaRPr lang="en-US" dirty="0" smtClean="0">
              <a:solidFill>
                <a:srgbClr val="7030A0"/>
              </a:solidFill>
            </a:endParaRPr>
          </a:p>
          <a:p>
            <a:pPr>
              <a:buNone/>
            </a:pPr>
            <a:r>
              <a:rPr lang="ru-RU" dirty="0" smtClean="0"/>
              <a:t>Тему провел(а): </a:t>
            </a:r>
            <a:r>
              <a:rPr lang="ru-RU" dirty="0" smtClean="0">
                <a:solidFill>
                  <a:srgbClr val="7030A0"/>
                </a:solidFill>
              </a:rPr>
              <a:t>Максим</a:t>
            </a:r>
          </a:p>
          <a:p>
            <a:pPr>
              <a:buNone/>
            </a:pPr>
            <a:r>
              <a:rPr lang="ru-RU" dirty="0" smtClean="0"/>
              <a:t>Лист заполнил(а) </a:t>
            </a:r>
            <a:r>
              <a:rPr lang="ru-RU" dirty="0" smtClean="0">
                <a:solidFill>
                  <a:srgbClr val="7030A0"/>
                </a:solidFill>
              </a:rPr>
              <a:t>Малахова Н.А </a:t>
            </a:r>
          </a:p>
          <a:p>
            <a:pPr>
              <a:buNone/>
            </a:pPr>
            <a:r>
              <a:rPr lang="ru-RU" dirty="0" smtClean="0"/>
              <a:t>Дата:</a:t>
            </a:r>
            <a:r>
              <a:rPr lang="ru-RU" dirty="0" smtClean="0">
                <a:solidFill>
                  <a:srgbClr val="7030A0"/>
                </a:solidFill>
              </a:rPr>
              <a:t> 5.03.2016</a:t>
            </a:r>
            <a:endParaRPr lang="en-US" dirty="0" smtClean="0">
              <a:solidFill>
                <a:srgbClr val="7030A0"/>
              </a:solidFill>
            </a:endParaRPr>
          </a:p>
          <a:p>
            <a:pPr>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382000" cy="6324600"/>
          </a:xfrm>
        </p:spPr>
        <p:txBody>
          <a:bodyPr>
            <a:normAutofit/>
          </a:bodyPr>
          <a:lstStyle/>
          <a:p>
            <a:pPr marL="0" indent="0">
              <a:buNone/>
            </a:pPr>
            <a:r>
              <a:rPr lang="ru-RU" dirty="0" smtClean="0"/>
              <a:t>Имя героя:     </a:t>
            </a:r>
            <a:r>
              <a:rPr lang="ru-RU" dirty="0" smtClean="0">
                <a:solidFill>
                  <a:srgbClr val="7030A0"/>
                </a:solidFill>
              </a:rPr>
              <a:t>Апостол Павел </a:t>
            </a:r>
            <a:endParaRPr lang="en-US" dirty="0" smtClean="0">
              <a:solidFill>
                <a:srgbClr val="7030A0"/>
              </a:solidFill>
            </a:endParaRPr>
          </a:p>
          <a:p>
            <a:pPr marL="0" indent="0">
              <a:buNone/>
            </a:pPr>
            <a:r>
              <a:rPr lang="ru-RU" dirty="0" smtClean="0"/>
              <a:t>Используемые тексты Писания:   </a:t>
            </a:r>
            <a:r>
              <a:rPr lang="ru-RU" dirty="0" smtClean="0">
                <a:solidFill>
                  <a:srgbClr val="7030A0"/>
                </a:solidFill>
              </a:rPr>
              <a:t>Деян.8:1; Деян.9:3-6; Деян.9:15-20; Фил. 3:14; 2 Кор 12:15; Гал. 3:1 </a:t>
            </a:r>
            <a:endParaRPr lang="en-US" dirty="0" smtClean="0">
              <a:solidFill>
                <a:srgbClr val="7030A0"/>
              </a:solidFill>
            </a:endParaRPr>
          </a:p>
          <a:p>
            <a:pPr marL="0" indent="0">
              <a:buNone/>
            </a:pPr>
            <a:r>
              <a:rPr lang="ru-RU" dirty="0" smtClean="0"/>
              <a:t>1. В какое время жил(а), истор-ский фон: </a:t>
            </a:r>
            <a:r>
              <a:rPr lang="ru-RU" dirty="0" smtClean="0">
                <a:solidFill>
                  <a:srgbClr val="7030A0"/>
                </a:solidFill>
              </a:rPr>
              <a:t>Жил во время перво-апостольской церкви. Пред-мые годы жизни 5-68 </a:t>
            </a:r>
            <a:endParaRPr lang="en-US" dirty="0" smtClean="0">
              <a:solidFill>
                <a:srgbClr val="7030A0"/>
              </a:solidFill>
            </a:endParaRPr>
          </a:p>
          <a:p>
            <a:pPr marL="0" indent="0">
              <a:buNone/>
            </a:pPr>
            <a:r>
              <a:rPr lang="ru-RU" dirty="0" smtClean="0"/>
              <a:t>2. Встреча данного лица с Богом, его обращение: </a:t>
            </a:r>
            <a:r>
              <a:rPr lang="ru-RU" dirty="0" smtClean="0">
                <a:solidFill>
                  <a:srgbClr val="7030A0"/>
                </a:solidFill>
              </a:rPr>
              <a:t>На пути в Дамаск. </a:t>
            </a:r>
            <a:endParaRPr lang="en-US" dirty="0" smtClean="0">
              <a:solidFill>
                <a:srgbClr val="7030A0"/>
              </a:solidFill>
            </a:endParaRPr>
          </a:p>
          <a:p>
            <a:pPr marL="0" indent="0">
              <a:buNone/>
            </a:pPr>
            <a:r>
              <a:rPr lang="ru-RU" dirty="0" smtClean="0"/>
              <a:t>3. Призвание данного лица к служению: </a:t>
            </a:r>
            <a:r>
              <a:rPr lang="ru-RU" dirty="0" smtClean="0">
                <a:solidFill>
                  <a:srgbClr val="7030A0"/>
                </a:solidFill>
              </a:rPr>
              <a:t>Призвание Ап. Павла было после молитвы с возложением рук Анании. </a:t>
            </a:r>
            <a:endParaRPr lang="en-US" dirty="0" smtClean="0">
              <a:solidFill>
                <a:srgbClr val="7030A0"/>
              </a:solidFill>
            </a:endParaRPr>
          </a:p>
          <a:p>
            <a:pPr marL="0" indent="0">
              <a:buNone/>
            </a:pPr>
            <a:r>
              <a:rPr lang="ru-RU" dirty="0" smtClean="0"/>
              <a:t>4. Сильные (добрые) стороны его характера (молитва, вера и т.д.) </a:t>
            </a:r>
            <a:r>
              <a:rPr lang="ru-RU" dirty="0" smtClean="0">
                <a:solidFill>
                  <a:srgbClr val="7030A0"/>
                </a:solidFill>
              </a:rPr>
              <a:t>Смелый; ревностный; заботливый; трудо-любивый; не унывал; радостный в скорбях; твёрдый; устремлённый; жертвенный; довольный. </a:t>
            </a:r>
            <a:endParaRPr lang="en-US" dirty="0" smtClean="0">
              <a:solidFill>
                <a:srgbClr val="7030A0"/>
              </a:solidFill>
            </a:endParaRPr>
          </a:p>
          <a:p>
            <a:pPr>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458200" cy="6169152"/>
          </a:xfrm>
        </p:spPr>
        <p:txBody>
          <a:bodyPr>
            <a:normAutofit/>
          </a:bodyPr>
          <a:lstStyle/>
          <a:p>
            <a:pPr marL="0" indent="0">
              <a:buNone/>
            </a:pPr>
            <a:r>
              <a:rPr lang="ru-RU" dirty="0" smtClean="0"/>
              <a:t>5. Слабые (худые) стороны характера (грехи, падения и пр.)  </a:t>
            </a:r>
            <a:r>
              <a:rPr lang="ru-RU" dirty="0" smtClean="0">
                <a:solidFill>
                  <a:srgbClr val="7030A0"/>
                </a:solidFill>
              </a:rPr>
              <a:t>не написано </a:t>
            </a:r>
            <a:endParaRPr lang="en-US" dirty="0" smtClean="0">
              <a:solidFill>
                <a:srgbClr val="7030A0"/>
              </a:solidFill>
            </a:endParaRPr>
          </a:p>
          <a:p>
            <a:pPr marL="0" indent="0">
              <a:buNone/>
            </a:pPr>
            <a:r>
              <a:rPr lang="ru-RU" dirty="0" smtClean="0"/>
              <a:t>6. Что данным лицом достигнуто, совершено? </a:t>
            </a:r>
            <a:r>
              <a:rPr lang="ru-RU" dirty="0" smtClean="0">
                <a:solidFill>
                  <a:srgbClr val="7030A0"/>
                </a:solidFill>
              </a:rPr>
              <a:t>Посещал церкви; писал послания; поставлял служителей; благовествовал; </a:t>
            </a:r>
            <a:endParaRPr lang="en-US" dirty="0" smtClean="0">
              <a:solidFill>
                <a:srgbClr val="7030A0"/>
              </a:solidFill>
            </a:endParaRPr>
          </a:p>
          <a:p>
            <a:pPr marL="0" indent="0">
              <a:buNone/>
            </a:pPr>
            <a:r>
              <a:rPr lang="ru-RU" dirty="0" smtClean="0"/>
              <a:t>7. Влияние данного лица на других людей. </a:t>
            </a:r>
            <a:r>
              <a:rPr lang="ru-RU" dirty="0" smtClean="0">
                <a:solidFill>
                  <a:srgbClr val="7030A0"/>
                </a:solidFill>
              </a:rPr>
              <a:t>Давал мудрые советы; ободрял, утешал, хвалил, обличал. </a:t>
            </a:r>
            <a:endParaRPr lang="en-US" dirty="0" smtClean="0">
              <a:solidFill>
                <a:srgbClr val="7030A0"/>
              </a:solidFill>
            </a:endParaRPr>
          </a:p>
          <a:p>
            <a:pPr marL="0" indent="0">
              <a:buNone/>
            </a:pPr>
            <a:r>
              <a:rPr lang="ru-RU" dirty="0" smtClean="0"/>
              <a:t>8. Имя этого лица, значение его имени, изменение имени и т.д. </a:t>
            </a:r>
            <a:r>
              <a:rPr lang="ru-RU" dirty="0" smtClean="0">
                <a:solidFill>
                  <a:srgbClr val="7030A0"/>
                </a:solidFill>
              </a:rPr>
              <a:t>Савл- испрошенный; Павел- малый </a:t>
            </a:r>
            <a:endParaRPr lang="en-US" dirty="0" smtClean="0">
              <a:solidFill>
                <a:srgbClr val="7030A0"/>
              </a:solidFill>
            </a:endParaRPr>
          </a:p>
          <a:p>
            <a:pPr marL="0" indent="0">
              <a:buNone/>
            </a:pPr>
            <a:r>
              <a:rPr lang="ru-RU" dirty="0" smtClean="0"/>
              <a:t>9. В чем хорошо подражать данному лицу? </a:t>
            </a:r>
            <a:r>
              <a:rPr lang="ru-RU" dirty="0" smtClean="0">
                <a:solidFill>
                  <a:srgbClr val="7030A0"/>
                </a:solidFill>
              </a:rPr>
              <a:t>Быть твердым, радостным, благовествующим. </a:t>
            </a:r>
            <a:endParaRPr lang="en-US" dirty="0" smtClean="0">
              <a:solidFill>
                <a:srgbClr val="7030A0"/>
              </a:solidFill>
            </a:endParaRPr>
          </a:p>
          <a:p>
            <a:pPr marL="0" indent="0">
              <a:buNone/>
            </a:pPr>
            <a:r>
              <a:rPr lang="ru-RU" dirty="0" smtClean="0"/>
              <a:t>10. Чего избегать? </a:t>
            </a:r>
            <a:endParaRPr lang="en-US" dirty="0" smtClean="0"/>
          </a:p>
          <a:p>
            <a:pPr marL="0" indent="0">
              <a:buNone/>
            </a:pPr>
            <a:r>
              <a:rPr lang="ru-RU" dirty="0" smtClean="0"/>
              <a:t>11. Что Бог говорит о данном лице</a:t>
            </a:r>
            <a:r>
              <a:rPr lang="ru-RU" dirty="0" smtClean="0">
                <a:solidFill>
                  <a:srgbClr val="7030A0"/>
                </a:solidFill>
              </a:rPr>
              <a:t>? «Он есть мой избранный сосуд» </a:t>
            </a:r>
            <a:endParaRPr lang="en-US" dirty="0" smtClean="0">
              <a:solidFill>
                <a:srgbClr val="7030A0"/>
              </a:solidFill>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696200" cy="1219200"/>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     </a:t>
            </a:r>
            <a:r>
              <a:rPr lang="ru-RU" sz="2800" dirty="0" smtClean="0"/>
              <a:t/>
            </a:r>
            <a:br>
              <a:rPr lang="ru-RU" sz="2800" dirty="0" smtClean="0"/>
            </a:br>
            <a:r>
              <a:rPr lang="ru-RU" sz="2800" dirty="0" smtClean="0"/>
              <a:t> </a:t>
            </a:r>
            <a:r>
              <a:rPr lang="ru-RU" dirty="0" smtClean="0"/>
              <a:t>Методы </a:t>
            </a:r>
            <a:r>
              <a:rPr lang="ru-RU" dirty="0" smtClean="0"/>
              <a:t>обучения использованные </a:t>
            </a:r>
            <a:r>
              <a:rPr lang="ru-RU" dirty="0" smtClean="0"/>
              <a:t>Иисусом Христом.</a:t>
            </a:r>
            <a:r>
              <a:rPr lang="ru-RU" dirty="0" smtClean="0"/>
              <a:t/>
            </a:r>
            <a:br>
              <a:rPr lang="ru-RU" dirty="0" smtClean="0"/>
            </a:br>
            <a:endParaRPr lang="en-US" dirty="0"/>
          </a:p>
        </p:txBody>
      </p:sp>
      <p:sp>
        <p:nvSpPr>
          <p:cNvPr id="3" name="Content Placeholder 2"/>
          <p:cNvSpPr>
            <a:spLocks noGrp="1"/>
          </p:cNvSpPr>
          <p:nvPr>
            <p:ph sz="quarter" idx="1"/>
          </p:nvPr>
        </p:nvSpPr>
        <p:spPr>
          <a:xfrm>
            <a:off x="457200" y="1143000"/>
            <a:ext cx="7924800" cy="5105400"/>
          </a:xfrm>
        </p:spPr>
        <p:txBody>
          <a:bodyPr>
            <a:normAutofit/>
          </a:bodyPr>
          <a:lstStyle/>
          <a:p>
            <a:pPr marL="0" indent="0">
              <a:buNone/>
            </a:pPr>
            <a:r>
              <a:rPr lang="ru-RU" dirty="0" smtClean="0"/>
              <a:t>Иисус Христос- идеальный Учитель для учителя.</a:t>
            </a:r>
          </a:p>
          <a:p>
            <a:pPr marL="0" indent="0">
              <a:buNone/>
            </a:pPr>
            <a:r>
              <a:rPr lang="ru-RU" i="1" dirty="0" smtClean="0"/>
              <a:t>«Вы называете Меня Учителем и Господом, и правильно говорите, ибо Я точно то»  Иоан. 13;13</a:t>
            </a:r>
            <a:endParaRPr lang="ru-RU" dirty="0" smtClean="0"/>
          </a:p>
          <a:p>
            <a:pPr marL="0" indent="0">
              <a:buNone/>
            </a:pPr>
            <a:r>
              <a:rPr lang="ru-RU" dirty="0" smtClean="0"/>
              <a:t>На страницах Св. Писания Иисус Христос оставил нам методы обучения, которыми Он пользовался:</a:t>
            </a:r>
          </a:p>
          <a:p>
            <a:pPr marL="457200" indent="-457200">
              <a:buAutoNum type="arabicPeriod"/>
            </a:pPr>
            <a:r>
              <a:rPr lang="ru-RU" b="1" i="1" dirty="0" smtClean="0"/>
              <a:t>Личный пример.</a:t>
            </a:r>
          </a:p>
          <a:p>
            <a:pPr marL="457200" indent="-457200">
              <a:buNone/>
            </a:pPr>
            <a:r>
              <a:rPr lang="ru-RU" dirty="0" smtClean="0"/>
              <a:t> «...Когда Он в одном месте молился, и перестал, один из учеников Его сказал Ему: Господи! Научи нас молиться...»   Луки 11;1</a:t>
            </a:r>
          </a:p>
          <a:p>
            <a:pPr marL="457200" indent="-457200">
              <a:buAutoNum type="arabicPeriod" startAt="2"/>
            </a:pPr>
            <a:r>
              <a:rPr lang="ru-RU" b="1" i="1" dirty="0" smtClean="0"/>
              <a:t>Преподование различных истин.</a:t>
            </a:r>
          </a:p>
          <a:p>
            <a:pPr marL="457200" indent="-457200">
              <a:buNone/>
            </a:pPr>
            <a:r>
              <a:rPr lang="ru-RU" dirty="0" smtClean="0"/>
              <a:t> </a:t>
            </a:r>
            <a:r>
              <a:rPr lang="ru-RU" dirty="0" smtClean="0"/>
              <a:t> «И поучал их много притчами...»   Мтф.13;3.</a:t>
            </a:r>
          </a:p>
          <a:p>
            <a:pPr marL="457200" indent="-457200">
              <a:buNone/>
            </a:pPr>
            <a:r>
              <a:rPr lang="ru-RU" dirty="0" smtClean="0"/>
              <a:t> </a:t>
            </a:r>
            <a:r>
              <a:rPr lang="ru-RU" dirty="0" smtClean="0"/>
              <a:t> «И начал учить их много»     Мрк. 6;34</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Домашнее задание:</a:t>
            </a:r>
            <a:endParaRPr lang="en-US" dirty="0"/>
          </a:p>
        </p:txBody>
      </p:sp>
      <p:sp>
        <p:nvSpPr>
          <p:cNvPr id="3" name="Content Placeholder 2"/>
          <p:cNvSpPr>
            <a:spLocks noGrp="1"/>
          </p:cNvSpPr>
          <p:nvPr>
            <p:ph sz="quarter" idx="1"/>
          </p:nvPr>
        </p:nvSpPr>
        <p:spPr/>
        <p:txBody>
          <a:bodyPr/>
          <a:lstStyle/>
          <a:p>
            <a:r>
              <a:rPr lang="ru-RU" dirty="0" smtClean="0"/>
              <a:t>Какие методы мы с вами прошли?</a:t>
            </a:r>
          </a:p>
          <a:p>
            <a:r>
              <a:rPr lang="ru-RU" dirty="0" smtClean="0"/>
              <a:t>Какой из пройденных методов вам запомнился или понравился?</a:t>
            </a:r>
          </a:p>
          <a:p>
            <a:r>
              <a:rPr lang="ru-RU" dirty="0" smtClean="0"/>
              <a:t>Выберите один из пройденных методов и разработайте письмено.</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838200"/>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ru-RU" b="1" dirty="0" smtClean="0"/>
              <a:t>Урок 3. Методика библейского урока. </a:t>
            </a:r>
            <a:r>
              <a:rPr lang="en-US" dirty="0" smtClean="0"/>
              <a:t/>
            </a:r>
            <a:br>
              <a:rPr lang="en-US" dirty="0" smtClean="0"/>
            </a:br>
            <a:endParaRPr lang="en-US" dirty="0"/>
          </a:p>
        </p:txBody>
      </p:sp>
      <p:sp>
        <p:nvSpPr>
          <p:cNvPr id="3" name="Content Placeholder 2"/>
          <p:cNvSpPr>
            <a:spLocks noGrp="1"/>
          </p:cNvSpPr>
          <p:nvPr>
            <p:ph sz="quarter" idx="1"/>
          </p:nvPr>
        </p:nvSpPr>
        <p:spPr>
          <a:xfrm>
            <a:off x="228600" y="838200"/>
            <a:ext cx="8305800" cy="5635752"/>
          </a:xfrm>
        </p:spPr>
        <p:txBody>
          <a:bodyPr/>
          <a:lstStyle/>
          <a:p>
            <a:pPr>
              <a:buNone/>
            </a:pPr>
            <a:r>
              <a:rPr lang="ru-RU" b="1" u="sng" dirty="0" smtClean="0"/>
              <a:t>Как сделать урок понятным и интересным.</a:t>
            </a:r>
            <a:endParaRPr lang="en-US" b="1" u="sng" dirty="0" smtClean="0"/>
          </a:p>
          <a:p>
            <a:pPr>
              <a:buNone/>
            </a:pPr>
            <a:r>
              <a:rPr lang="ru-RU" i="1" dirty="0" smtClean="0"/>
              <a:t>  «И слышав притчи Его, первосвященники и фарисеи </a:t>
            </a:r>
            <a:r>
              <a:rPr lang="ru-RU" i="1" u="sng" dirty="0" smtClean="0"/>
              <a:t>поняли</a:t>
            </a:r>
            <a:r>
              <a:rPr lang="ru-RU" i="1" dirty="0" smtClean="0"/>
              <a:t>, что Он о них говорит» </a:t>
            </a:r>
            <a:r>
              <a:rPr lang="en-US" i="1" dirty="0" smtClean="0"/>
              <a:t>  </a:t>
            </a:r>
            <a:r>
              <a:rPr lang="ru-RU" i="1" dirty="0" smtClean="0"/>
              <a:t>Матф. 21, 45 </a:t>
            </a:r>
            <a:endParaRPr lang="en-US" i="1" dirty="0" smtClean="0"/>
          </a:p>
          <a:p>
            <a:pPr>
              <a:buNone/>
            </a:pPr>
            <a:r>
              <a:rPr lang="ru-RU" i="1" dirty="0" smtClean="0"/>
              <a:t>  «И множество народа </a:t>
            </a:r>
            <a:r>
              <a:rPr lang="ru-RU" i="1" u="sng" dirty="0" smtClean="0"/>
              <a:t>слушало</a:t>
            </a:r>
            <a:r>
              <a:rPr lang="ru-RU" i="1" dirty="0" smtClean="0"/>
              <a:t> Его </a:t>
            </a:r>
            <a:r>
              <a:rPr lang="ru-RU" i="1" u="sng" dirty="0" smtClean="0"/>
              <a:t>с услаждением</a:t>
            </a:r>
            <a:r>
              <a:rPr lang="ru-RU" i="1" dirty="0" smtClean="0"/>
              <a:t>» </a:t>
            </a:r>
          </a:p>
          <a:p>
            <a:pPr>
              <a:buNone/>
            </a:pPr>
            <a:r>
              <a:rPr lang="ru-RU" i="1" dirty="0" smtClean="0"/>
              <a:t>              </a:t>
            </a:r>
            <a:r>
              <a:rPr lang="en-US" i="1" dirty="0" smtClean="0"/>
              <a:t>                              </a:t>
            </a:r>
            <a:r>
              <a:rPr lang="ru-RU" i="1" dirty="0" smtClean="0"/>
              <a:t>                         Марк. 12, 37 </a:t>
            </a:r>
            <a:endParaRPr lang="en-US" i="1" dirty="0" smtClean="0"/>
          </a:p>
          <a:p>
            <a:pPr lvl="0"/>
            <a:r>
              <a:rPr lang="ru-RU" dirty="0" smtClean="0"/>
              <a:t>речь Иисуса Христа была понятной</a:t>
            </a:r>
            <a:endParaRPr lang="en-US" dirty="0" smtClean="0"/>
          </a:p>
          <a:p>
            <a:pPr lvl="0"/>
            <a:r>
              <a:rPr lang="ru-RU" dirty="0" smtClean="0"/>
              <a:t>речь Иисуса Христа была интересной</a:t>
            </a:r>
            <a:endParaRPr lang="en-US" dirty="0" smtClean="0"/>
          </a:p>
          <a:p>
            <a:pPr>
              <a:buNone/>
            </a:pPr>
            <a:r>
              <a:rPr lang="ru-RU" dirty="0" smtClean="0"/>
              <a:t>Непонятный урок имеет два больших недостатка:</a:t>
            </a:r>
            <a:endParaRPr lang="en-US" dirty="0" smtClean="0"/>
          </a:p>
          <a:p>
            <a:pPr>
              <a:buNone/>
            </a:pPr>
            <a:r>
              <a:rPr lang="ru-RU" dirty="0" smtClean="0"/>
              <a:t> - Во-первых, он не может научить, принести назидание.</a:t>
            </a:r>
            <a:endParaRPr lang="en-US" dirty="0" smtClean="0"/>
          </a:p>
          <a:p>
            <a:pPr>
              <a:buNone/>
            </a:pPr>
            <a:r>
              <a:rPr lang="ru-RU" dirty="0" smtClean="0"/>
              <a:t> - Во-вторых, он не запоминается слушателям.</a:t>
            </a:r>
            <a:endParaRPr lang="en-US" dirty="0" smtClean="0"/>
          </a:p>
          <a:p>
            <a:pPr>
              <a:buNone/>
            </a:pPr>
            <a:endParaRPr 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39762"/>
          </a:xfrm>
        </p:spPr>
        <p:txBody>
          <a:bodyPr>
            <a:noAutofit/>
          </a:bodyPr>
          <a:lstStyle/>
          <a:p>
            <a:pPr algn="ctr"/>
            <a:r>
              <a:rPr lang="ru-RU" sz="2800" b="1" i="1" dirty="0" smtClean="0"/>
              <a:t>Что необходимо для того, чтобы</a:t>
            </a:r>
            <a:r>
              <a:rPr lang="en-US" sz="2800" b="1" i="1" dirty="0" smtClean="0"/>
              <a:t> </a:t>
            </a:r>
            <a:br>
              <a:rPr lang="en-US" sz="2800" b="1" i="1" dirty="0" smtClean="0"/>
            </a:br>
            <a:r>
              <a:rPr lang="ru-RU" sz="2800" b="1" i="1" dirty="0" smtClean="0"/>
              <a:t>урок был понятным</a:t>
            </a:r>
            <a:endParaRPr lang="en-US" sz="2800" dirty="0"/>
          </a:p>
        </p:txBody>
      </p:sp>
      <p:sp>
        <p:nvSpPr>
          <p:cNvPr id="3" name="Content Placeholder 2"/>
          <p:cNvSpPr>
            <a:spLocks noGrp="1"/>
          </p:cNvSpPr>
          <p:nvPr>
            <p:ph sz="quarter" idx="1"/>
          </p:nvPr>
        </p:nvSpPr>
        <p:spPr>
          <a:xfrm>
            <a:off x="228600" y="762000"/>
            <a:ext cx="8382000" cy="5867400"/>
          </a:xfrm>
        </p:spPr>
        <p:txBody>
          <a:bodyPr>
            <a:normAutofit/>
          </a:bodyPr>
          <a:lstStyle/>
          <a:p>
            <a:pPr marL="457200" indent="-457200">
              <a:buFont typeface="Wingdings"/>
              <a:buAutoNum type="arabicPeriod"/>
            </a:pPr>
            <a:r>
              <a:rPr lang="ru-RU" b="1" u="sng" dirty="0" smtClean="0"/>
              <a:t>Тема урока должна выбираться в соответствии с возрастом детей.</a:t>
            </a:r>
            <a:r>
              <a:rPr lang="ru-RU" u="sng" dirty="0" smtClean="0"/>
              <a:t> </a:t>
            </a:r>
          </a:p>
          <a:p>
            <a:pPr marL="0" indent="0">
              <a:buNone/>
            </a:pPr>
            <a:r>
              <a:rPr lang="ru-RU" dirty="0" smtClean="0"/>
              <a:t>Готовя рассказ или тему, помните кто вас будет слушать, потому что для каждого возраста нужно свое изложение.</a:t>
            </a:r>
            <a:endParaRPr lang="ru-RU" b="1" dirty="0" smtClean="0"/>
          </a:p>
          <a:p>
            <a:pPr marL="457200" indent="-457200"/>
            <a:r>
              <a:rPr lang="ru-RU" dirty="0" smtClean="0"/>
              <a:t>Учите детей соответственно их нуждам.</a:t>
            </a:r>
          </a:p>
          <a:p>
            <a:pPr marL="457200" indent="-457200">
              <a:buNone/>
            </a:pPr>
            <a:r>
              <a:rPr lang="ru-RU" b="1" dirty="0" smtClean="0">
                <a:solidFill>
                  <a:schemeClr val="accent4"/>
                </a:solidFill>
              </a:rPr>
              <a:t>2. </a:t>
            </a:r>
            <a:r>
              <a:rPr lang="ru-RU" b="1" u="sng" dirty="0" smtClean="0"/>
              <a:t>Стараться излагать материал простым языком, в доступной форме.</a:t>
            </a:r>
            <a:endParaRPr lang="en-US" u="sng" dirty="0" smtClean="0"/>
          </a:p>
          <a:p>
            <a:pPr marL="0" indent="0">
              <a:buNone/>
            </a:pPr>
            <a:r>
              <a:rPr lang="ru-RU" dirty="0" smtClean="0"/>
              <a:t>В связи с этим следует придерживаться следующих советов:</a:t>
            </a:r>
            <a:endParaRPr lang="en-US" dirty="0" smtClean="0"/>
          </a:p>
          <a:p>
            <a:r>
              <a:rPr lang="ru-RU" dirty="0" smtClean="0"/>
              <a:t>Избегать сложных оборотов и длинных  предложений</a:t>
            </a:r>
            <a:endParaRPr lang="en-US" dirty="0" smtClean="0"/>
          </a:p>
          <a:p>
            <a:pPr marL="0" indent="0">
              <a:buNone/>
            </a:pPr>
            <a:r>
              <a:rPr lang="ru-RU" dirty="0" smtClean="0"/>
              <a:t>Длинные и сложные предложения загромождают речь и делают её менее ясной. Чем короче предложение, тем легче оно усваивается.</a:t>
            </a:r>
            <a:endParaRPr lang="en-US"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381000" y="304800"/>
          <a:ext cx="8153400" cy="5105398"/>
        </p:xfrm>
        <a:graphic>
          <a:graphicData uri="http://schemas.openxmlformats.org/drawingml/2006/table">
            <a:tbl>
              <a:tblPr firstRow="1" bandRow="1">
                <a:tableStyleId>{5C22544A-7EE6-4342-B048-85BDC9FD1C3A}</a:tableStyleId>
              </a:tblPr>
              <a:tblGrid>
                <a:gridCol w="4076700"/>
                <a:gridCol w="4076700"/>
              </a:tblGrid>
              <a:tr h="1323623">
                <a:tc>
                  <a:txBody>
                    <a:bodyPr/>
                    <a:lstStyle/>
                    <a:p>
                      <a:pPr algn="ctr"/>
                      <a:r>
                        <a:rPr lang="ru-RU" dirty="0" smtClean="0"/>
                        <a:t>Количество слов </a:t>
                      </a:r>
                    </a:p>
                    <a:p>
                      <a:pPr algn="ctr"/>
                      <a:r>
                        <a:rPr lang="ru-RU" dirty="0" smtClean="0"/>
                        <a:t>в</a:t>
                      </a:r>
                      <a:r>
                        <a:rPr lang="ru-RU" baseline="0" dirty="0" smtClean="0"/>
                        <a:t>  </a:t>
                      </a:r>
                      <a:r>
                        <a:rPr lang="ru-RU" dirty="0" smtClean="0"/>
                        <a:t>предложении</a:t>
                      </a:r>
                      <a:endParaRPr lang="en-US" dirty="0"/>
                    </a:p>
                  </a:txBody>
                  <a:tcPr/>
                </a:tc>
                <a:tc>
                  <a:txBody>
                    <a:bodyPr/>
                    <a:lstStyle/>
                    <a:p>
                      <a:pPr algn="ctr"/>
                      <a:r>
                        <a:rPr lang="ru-RU" dirty="0" smtClean="0"/>
                        <a:t>Уровень понимания</a:t>
                      </a:r>
                      <a:endParaRPr lang="en-US" dirty="0"/>
                    </a:p>
                  </a:txBody>
                  <a:tcPr/>
                </a:tc>
              </a:tr>
              <a:tr h="756355">
                <a:tc>
                  <a:txBody>
                    <a:bodyPr/>
                    <a:lstStyle/>
                    <a:p>
                      <a:pPr algn="ctr"/>
                      <a:r>
                        <a:rPr lang="ru-RU" dirty="0" smtClean="0"/>
                        <a:t>менее 7-8</a:t>
                      </a:r>
                      <a:endParaRPr lang="en-US" dirty="0"/>
                    </a:p>
                  </a:txBody>
                  <a:tcPr/>
                </a:tc>
                <a:tc>
                  <a:txBody>
                    <a:bodyPr/>
                    <a:lstStyle/>
                    <a:p>
                      <a:pPr algn="ctr"/>
                      <a:r>
                        <a:rPr lang="ru-RU" dirty="0" smtClean="0"/>
                        <a:t>очень легкий</a:t>
                      </a:r>
                      <a:endParaRPr lang="en-US" dirty="0"/>
                    </a:p>
                  </a:txBody>
                  <a:tcPr/>
                </a:tc>
              </a:tr>
              <a:tr h="756355">
                <a:tc>
                  <a:txBody>
                    <a:bodyPr/>
                    <a:lstStyle/>
                    <a:p>
                      <a:pPr algn="ctr"/>
                      <a:r>
                        <a:rPr lang="ru-RU" dirty="0" smtClean="0"/>
                        <a:t>10</a:t>
                      </a:r>
                      <a:endParaRPr lang="en-US" dirty="0"/>
                    </a:p>
                  </a:txBody>
                  <a:tcPr/>
                </a:tc>
                <a:tc>
                  <a:txBody>
                    <a:bodyPr/>
                    <a:lstStyle/>
                    <a:p>
                      <a:pPr algn="ctr"/>
                      <a:r>
                        <a:rPr lang="ru-RU" dirty="0" smtClean="0"/>
                        <a:t>легкий</a:t>
                      </a:r>
                      <a:endParaRPr lang="en-US" dirty="0"/>
                    </a:p>
                  </a:txBody>
                  <a:tcPr/>
                </a:tc>
              </a:tr>
              <a:tr h="756355">
                <a:tc>
                  <a:txBody>
                    <a:bodyPr/>
                    <a:lstStyle/>
                    <a:p>
                      <a:pPr algn="ctr"/>
                      <a:r>
                        <a:rPr lang="ru-RU" dirty="0" smtClean="0"/>
                        <a:t>15</a:t>
                      </a:r>
                      <a:endParaRPr lang="en-US" dirty="0"/>
                    </a:p>
                  </a:txBody>
                  <a:tcPr/>
                </a:tc>
                <a:tc>
                  <a:txBody>
                    <a:bodyPr/>
                    <a:lstStyle/>
                    <a:p>
                      <a:pPr algn="ctr"/>
                      <a:r>
                        <a:rPr lang="ru-RU" dirty="0" smtClean="0"/>
                        <a:t>доступный</a:t>
                      </a:r>
                      <a:endParaRPr lang="en-US" dirty="0"/>
                    </a:p>
                  </a:txBody>
                  <a:tcPr/>
                </a:tc>
              </a:tr>
              <a:tr h="756355">
                <a:tc>
                  <a:txBody>
                    <a:bodyPr/>
                    <a:lstStyle/>
                    <a:p>
                      <a:pPr algn="ctr"/>
                      <a:r>
                        <a:rPr lang="ru-RU" dirty="0" smtClean="0"/>
                        <a:t>17-18</a:t>
                      </a:r>
                      <a:endParaRPr lang="en-US" dirty="0"/>
                    </a:p>
                  </a:txBody>
                  <a:tcPr/>
                </a:tc>
                <a:tc>
                  <a:txBody>
                    <a:bodyPr/>
                    <a:lstStyle/>
                    <a:p>
                      <a:pPr algn="ctr"/>
                      <a:r>
                        <a:rPr lang="ru-RU" dirty="0" smtClean="0"/>
                        <a:t>трудный</a:t>
                      </a:r>
                      <a:endParaRPr lang="en-US" dirty="0"/>
                    </a:p>
                  </a:txBody>
                  <a:tcPr/>
                </a:tc>
              </a:tr>
              <a:tr h="756355">
                <a:tc>
                  <a:txBody>
                    <a:bodyPr/>
                    <a:lstStyle/>
                    <a:p>
                      <a:pPr algn="ctr"/>
                      <a:r>
                        <a:rPr lang="ru-RU" dirty="0" smtClean="0"/>
                        <a:t>более</a:t>
                      </a:r>
                      <a:endParaRPr lang="en-US" dirty="0"/>
                    </a:p>
                  </a:txBody>
                  <a:tcPr/>
                </a:tc>
                <a:tc>
                  <a:txBody>
                    <a:bodyPr/>
                    <a:lstStyle/>
                    <a:p>
                      <a:pPr algn="ctr"/>
                      <a:r>
                        <a:rPr lang="ru-RU" dirty="0" smtClean="0"/>
                        <a:t>очень трудный</a:t>
                      </a:r>
                      <a:endParaRPr lang="en-US" dirty="0"/>
                    </a:p>
                  </a:txBody>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839200" cy="6324600"/>
          </a:xfrm>
        </p:spPr>
        <p:txBody>
          <a:bodyPr>
            <a:normAutofit/>
          </a:bodyPr>
          <a:lstStyle/>
          <a:p>
            <a:r>
              <a:rPr lang="ru-RU" b="1" dirty="0" smtClean="0"/>
              <a:t>Преподносить информацию небольшими частями</a:t>
            </a:r>
          </a:p>
          <a:p>
            <a:pPr marL="0" indent="0">
              <a:buNone/>
            </a:pPr>
            <a:r>
              <a:rPr lang="ru-RU" dirty="0" smtClean="0"/>
              <a:t>    Рассказывать столько, сколько дети смогут усвоить.</a:t>
            </a:r>
          </a:p>
          <a:p>
            <a:pPr>
              <a:buNone/>
            </a:pPr>
            <a:r>
              <a:rPr lang="ru-RU" dirty="0" smtClean="0"/>
              <a:t>    Не «перекармливайте» детей, следите за </a:t>
            </a:r>
            <a:r>
              <a:rPr lang="ru-RU" dirty="0" smtClean="0"/>
              <a:t>вниматель-ностью </a:t>
            </a:r>
            <a:r>
              <a:rPr lang="ru-RU" dirty="0" smtClean="0"/>
              <a:t>и интересом.</a:t>
            </a:r>
          </a:p>
          <a:p>
            <a:r>
              <a:rPr lang="ru-RU" dirty="0" smtClean="0"/>
              <a:t> </a:t>
            </a:r>
            <a:r>
              <a:rPr lang="ru-RU" b="1" dirty="0" smtClean="0"/>
              <a:t>Передавать от сердца к сердцу. </a:t>
            </a:r>
            <a:endParaRPr lang="ru-RU" b="1" dirty="0" smtClean="0"/>
          </a:p>
          <a:p>
            <a:pPr marL="0" indent="0">
              <a:buNone/>
            </a:pPr>
            <a:r>
              <a:rPr lang="ru-RU" dirty="0" smtClean="0"/>
              <a:t>Учить- это значит получить живую мысль от Бога, сделать её своим достоянием и передать так, чтобы она произвела жизнь.</a:t>
            </a:r>
          </a:p>
          <a:p>
            <a:pPr marL="0" indent="0">
              <a:buNone/>
            </a:pPr>
            <a:r>
              <a:rPr lang="ru-RU" i="1" dirty="0" smtClean="0"/>
              <a:t>«... Тогда узнаете, что это Я и что ничего не делаю от Себя, но как научил Меня Отец Мой, так и говорю» </a:t>
            </a:r>
          </a:p>
          <a:p>
            <a:pPr marL="0" indent="0">
              <a:buNone/>
            </a:pPr>
            <a:r>
              <a:rPr lang="ru-RU" i="1" dirty="0" smtClean="0"/>
              <a:t> </a:t>
            </a:r>
            <a:r>
              <a:rPr lang="ru-RU" i="1" dirty="0" smtClean="0"/>
              <a:t>                                                                            </a:t>
            </a:r>
            <a:r>
              <a:rPr lang="ru-RU" i="1" dirty="0" smtClean="0"/>
              <a:t>     Иоан.8:28</a:t>
            </a:r>
            <a:endParaRPr lang="ru-RU" i="1" dirty="0" smtClean="0"/>
          </a:p>
          <a:p>
            <a:r>
              <a:rPr lang="ru-RU" b="1" dirty="0" smtClean="0"/>
              <a:t>Новое и сложное объяснять с </a:t>
            </a:r>
            <a:r>
              <a:rPr lang="ru-RU" b="1" dirty="0" smtClean="0"/>
              <a:t>помощью извест-ного</a:t>
            </a:r>
            <a:r>
              <a:rPr lang="ru-RU" b="1" dirty="0" smtClean="0"/>
              <a:t>, простого.</a:t>
            </a:r>
          </a:p>
          <a:p>
            <a:r>
              <a:rPr lang="ru-RU" b="1" dirty="0" smtClean="0"/>
              <a:t>Повторять пройденное. </a:t>
            </a:r>
          </a:p>
          <a:p>
            <a:pPr>
              <a:buNone/>
            </a:pPr>
            <a:r>
              <a:rPr lang="ru-RU" dirty="0" smtClean="0"/>
              <a:t>Повторение – это основной закон обучения.</a:t>
            </a:r>
            <a:endParaRPr lang="ru-RU" b="1" dirty="0" smtClean="0"/>
          </a:p>
          <a:p>
            <a:endParaRPr lang="en-US" dirty="0" smtClean="0"/>
          </a:p>
          <a:p>
            <a:pPr>
              <a:buNone/>
            </a:pPr>
            <a:endParaRPr lang="en-US" u="sng"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001000" cy="6248400"/>
          </a:xfrm>
        </p:spPr>
        <p:txBody>
          <a:bodyPr>
            <a:normAutofit lnSpcReduction="10000"/>
          </a:bodyPr>
          <a:lstStyle/>
          <a:p>
            <a:pPr>
              <a:buNone/>
            </a:pPr>
            <a:r>
              <a:rPr lang="ru-RU" b="1" dirty="0" smtClean="0">
                <a:solidFill>
                  <a:schemeClr val="accent4"/>
                </a:solidFill>
              </a:rPr>
              <a:t>3. </a:t>
            </a:r>
            <a:r>
              <a:rPr lang="ru-RU" b="1" u="sng" dirty="0" smtClean="0"/>
              <a:t>Необходимо совершенствовать свою речь, то есть устранять имеющиеся речевые недостатки.</a:t>
            </a:r>
            <a:endParaRPr lang="ru-RU" dirty="0" smtClean="0"/>
          </a:p>
          <a:p>
            <a:pPr marL="0" indent="0">
              <a:buNone/>
            </a:pPr>
            <a:r>
              <a:rPr lang="ru-RU" dirty="0" smtClean="0"/>
              <a:t>К самым распространённым из них можно отнести следующие недостатки речи:</a:t>
            </a:r>
            <a:endParaRPr lang="en-US" dirty="0" smtClean="0"/>
          </a:p>
          <a:p>
            <a:pPr lvl="0"/>
            <a:r>
              <a:rPr lang="ru-RU" dirty="0" smtClean="0"/>
              <a:t>тихий голос</a:t>
            </a:r>
            <a:endParaRPr lang="en-US" dirty="0" smtClean="0"/>
          </a:p>
          <a:p>
            <a:pPr lvl="0"/>
            <a:r>
              <a:rPr lang="ru-RU" dirty="0" smtClean="0"/>
              <a:t>нечёткое произношение звуков</a:t>
            </a:r>
            <a:endParaRPr lang="en-US" dirty="0" smtClean="0"/>
          </a:p>
          <a:p>
            <a:pPr lvl="0"/>
            <a:r>
              <a:rPr lang="ru-RU" dirty="0" smtClean="0"/>
              <a:t>слишком медленный или чрезмерно быстрый темп</a:t>
            </a:r>
            <a:endParaRPr lang="en-US" dirty="0" smtClean="0"/>
          </a:p>
          <a:p>
            <a:r>
              <a:rPr lang="ru-RU" dirty="0" smtClean="0"/>
              <a:t>не следует употреблять слова паразиты: ну, вот, так, а также необдуманные или беспорядочные слова. </a:t>
            </a:r>
          </a:p>
          <a:p>
            <a:r>
              <a:rPr lang="ru-RU" dirty="0" smtClean="0"/>
              <a:t>работайте над трудными словами. Если у вас есть проблемы с произношением трудных слов, выпишите их большими буквами в своем конспекте и повторяйте их. Не давйте детям повода смеяться над вашими недоработками.</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457200"/>
          </a:xfrm>
        </p:spPr>
        <p:txBody>
          <a:bodyPr>
            <a:normAutofit fontScale="90000"/>
          </a:bodyPr>
          <a:lstStyle/>
          <a:p>
            <a:pPr algn="ctr"/>
            <a:r>
              <a:rPr lang="ru-RU" dirty="0" smtClean="0"/>
              <a:t>СОВЕТЫ</a:t>
            </a:r>
            <a:endParaRPr lang="en-US" dirty="0"/>
          </a:p>
        </p:txBody>
      </p:sp>
      <p:sp>
        <p:nvSpPr>
          <p:cNvPr id="3" name="Content Placeholder 2"/>
          <p:cNvSpPr>
            <a:spLocks noGrp="1"/>
          </p:cNvSpPr>
          <p:nvPr>
            <p:ph sz="quarter" idx="1"/>
          </p:nvPr>
        </p:nvSpPr>
        <p:spPr>
          <a:xfrm>
            <a:off x="228600" y="685800"/>
            <a:ext cx="8610600" cy="5867400"/>
          </a:xfrm>
        </p:spPr>
        <p:txBody>
          <a:bodyPr/>
          <a:lstStyle/>
          <a:p>
            <a:pPr marL="457200" indent="-457200">
              <a:buFont typeface="Wingdings" pitchFamily="2" charset="2"/>
              <a:buChar char="Ø"/>
            </a:pPr>
            <a:r>
              <a:rPr lang="ru-RU" dirty="0" smtClean="0"/>
              <a:t>Говорите так, чтобы все слышали вас.</a:t>
            </a:r>
          </a:p>
          <a:p>
            <a:pPr marL="457200" indent="-457200">
              <a:buFont typeface="Wingdings" pitchFamily="2" charset="2"/>
              <a:buChar char="Ø"/>
            </a:pPr>
            <a:r>
              <a:rPr lang="ru-RU" dirty="0" smtClean="0"/>
              <a:t>Говорите выразительно, монотонность вредит успеху.</a:t>
            </a:r>
          </a:p>
          <a:p>
            <a:pPr marL="457200" indent="-457200">
              <a:buFont typeface="Wingdings" pitchFamily="2" charset="2"/>
              <a:buChar char="Ø"/>
            </a:pPr>
            <a:r>
              <a:rPr lang="ru-RU" dirty="0" smtClean="0"/>
              <a:t>Говорите правильно произнося  слова и ударения в них; читая текст, соблюдайте знаки препинания.(1 Цар.3:2-10; Быт.49:22-24)</a:t>
            </a:r>
          </a:p>
          <a:p>
            <a:pPr marL="457200" indent="-457200">
              <a:buFont typeface="Wingdings" pitchFamily="2" charset="2"/>
              <a:buChar char="Ø"/>
            </a:pPr>
            <a:r>
              <a:rPr lang="ru-RU" dirty="0" smtClean="0"/>
              <a:t>Предмет урока и эмоции голоса приводите в соответствие (о грустном- грустно) </a:t>
            </a:r>
          </a:p>
          <a:p>
            <a:pPr marL="457200" indent="-457200">
              <a:buFont typeface="Wingdings" pitchFamily="2" charset="2"/>
              <a:buChar char="Ø"/>
            </a:pPr>
            <a:r>
              <a:rPr lang="ru-RU" dirty="0" smtClean="0"/>
              <a:t>Не говорите слишком быстро или медленно.</a:t>
            </a:r>
          </a:p>
          <a:p>
            <a:pPr marL="457200" indent="-457200">
              <a:buNone/>
            </a:pPr>
            <a:r>
              <a:rPr lang="ru-RU" b="1" dirty="0" smtClean="0">
                <a:solidFill>
                  <a:schemeClr val="accent4"/>
                </a:solidFill>
              </a:rPr>
              <a:t>4. </a:t>
            </a:r>
            <a:r>
              <a:rPr lang="ru-RU" b="1" u="sng" dirty="0" smtClean="0"/>
              <a:t>При использовании непонятных слов и выражений объяснять их значение.</a:t>
            </a:r>
            <a:endParaRPr lang="en-US" u="sng" dirty="0" smtClean="0"/>
          </a:p>
          <a:p>
            <a:pPr marL="457200" indent="-457200">
              <a:buFont typeface="Wingdings" pitchFamily="2" charset="2"/>
              <a:buChar char="Ø"/>
            </a:pPr>
            <a:r>
              <a:rPr lang="ru-RU" dirty="0" smtClean="0"/>
              <a:t>Для объяснения непонятных слов, хорошо пользо-ваться различными словарями.</a:t>
            </a:r>
          </a:p>
          <a:p>
            <a:pPr marL="457200" indent="-457200">
              <a:buFont typeface="Wingdings" pitchFamily="2" charset="2"/>
              <a:buChar char="Ø"/>
            </a:pPr>
            <a:r>
              <a:rPr lang="ru-RU" dirty="0" smtClean="0"/>
              <a:t>Можно применять метод объяснения через </a:t>
            </a:r>
          </a:p>
          <a:p>
            <a:pPr marL="457200" indent="-457200">
              <a:buNone/>
            </a:pPr>
            <a:r>
              <a:rPr lang="ru-RU" dirty="0" smtClean="0"/>
              <a:t>      синонимы.</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0"/>
            <a:ext cx="8915400" cy="6858000"/>
          </a:xfrm>
        </p:spPr>
        <p:txBody>
          <a:bodyPr/>
          <a:lstStyle/>
          <a:p>
            <a:pPr>
              <a:buNone/>
            </a:pPr>
            <a:r>
              <a:rPr lang="ru-RU" b="1" u="sng" dirty="0" smtClean="0">
                <a:solidFill>
                  <a:schemeClr val="accent4"/>
                </a:solidFill>
              </a:rPr>
              <a:t>5. </a:t>
            </a:r>
            <a:r>
              <a:rPr lang="ru-RU" b="1" u="sng" dirty="0" smtClean="0"/>
              <a:t>Чётко формулировать тему урока и главную мысль.</a:t>
            </a:r>
            <a:endParaRPr lang="en-US" u="sng" dirty="0" smtClean="0"/>
          </a:p>
          <a:p>
            <a:pPr>
              <a:buNone/>
            </a:pPr>
            <a:r>
              <a:rPr lang="ru-RU" i="1" dirty="0" smtClean="0"/>
              <a:t>Тема</a:t>
            </a:r>
            <a:r>
              <a:rPr lang="ru-RU" dirty="0" smtClean="0"/>
              <a:t> — это краткое предложение, ясно выражающее основное содержание урока.</a:t>
            </a:r>
            <a:endParaRPr lang="en-US" dirty="0" smtClean="0"/>
          </a:p>
          <a:p>
            <a:pPr>
              <a:buNone/>
            </a:pPr>
            <a:r>
              <a:rPr lang="ru-RU" dirty="0" smtClean="0"/>
              <a:t>Тема это ответ на вопрос: «о чём я хочу сказать?»</a:t>
            </a:r>
          </a:p>
          <a:p>
            <a:pPr>
              <a:buNone/>
            </a:pPr>
            <a:r>
              <a:rPr lang="ru-RU" i="1" dirty="0" smtClean="0"/>
              <a:t>Главная мысль</a:t>
            </a:r>
            <a:r>
              <a:rPr lang="ru-RU" dirty="0" smtClean="0"/>
              <a:t>- это основная духовная истина, ради которой излагается тема.</a:t>
            </a:r>
          </a:p>
          <a:p>
            <a:pPr>
              <a:buNone/>
            </a:pPr>
            <a:r>
              <a:rPr lang="ru-RU" dirty="0" smtClean="0"/>
              <a:t>Главная мысль –это ответ на вопрос: «что я хочу сказать?»</a:t>
            </a:r>
          </a:p>
          <a:p>
            <a:pPr>
              <a:buNone/>
            </a:pPr>
            <a:r>
              <a:rPr lang="ru-RU" i="1" dirty="0" smtClean="0"/>
              <a:t>Например:</a:t>
            </a:r>
            <a:r>
              <a:rPr lang="ru-RU" dirty="0" smtClean="0"/>
              <a:t> </a:t>
            </a:r>
          </a:p>
          <a:p>
            <a:pPr>
              <a:buNone/>
            </a:pPr>
            <a:r>
              <a:rPr lang="ru-RU" dirty="0" smtClean="0"/>
              <a:t>Тема: Правильное отношение к Библии</a:t>
            </a:r>
          </a:p>
          <a:p>
            <a:pPr>
              <a:buNone/>
            </a:pPr>
            <a:r>
              <a:rPr lang="ru-RU" dirty="0" smtClean="0"/>
              <a:t>Главная мысль: Твоё отношение к Библии говорит о твоём отношении к Богу.</a:t>
            </a:r>
          </a:p>
          <a:p>
            <a:pPr marL="0" indent="0">
              <a:buNone/>
            </a:pPr>
            <a:r>
              <a:rPr lang="ru-RU" dirty="0" smtClean="0"/>
              <a:t>Сформулировать тему следует простым повествова-тельным или вопросительным предложением.</a:t>
            </a:r>
          </a:p>
          <a:p>
            <a:pPr marL="0" indent="0">
              <a:buNone/>
            </a:pPr>
            <a:r>
              <a:rPr lang="ru-RU" i="1" dirty="0" smtClean="0"/>
              <a:t>Например:  </a:t>
            </a:r>
            <a:r>
              <a:rPr lang="ru-RU" dirty="0" smtClean="0"/>
              <a:t>Как правильно читать Библию?</a:t>
            </a:r>
          </a:p>
          <a:p>
            <a:pPr marL="0" indent="0">
              <a:buNone/>
            </a:pPr>
            <a:r>
              <a:rPr lang="ru-RU" dirty="0" smtClean="0"/>
              <a:t>                     Важность изучения Библии.</a:t>
            </a:r>
          </a:p>
          <a:p>
            <a:pPr>
              <a:buNone/>
            </a:pPr>
            <a:endParaRPr lang="en-US" i="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533400" y="381000"/>
          <a:ext cx="7467600" cy="5769167"/>
        </p:xfrm>
        <a:graphic>
          <a:graphicData uri="http://schemas.openxmlformats.org/drawingml/2006/table">
            <a:tbl>
              <a:tblPr firstRow="1" bandRow="1">
                <a:tableStyleId>{5C22544A-7EE6-4342-B048-85BDC9FD1C3A}</a:tableStyleId>
              </a:tblPr>
              <a:tblGrid>
                <a:gridCol w="3733800"/>
                <a:gridCol w="3733800"/>
              </a:tblGrid>
              <a:tr h="658432">
                <a:tc>
                  <a:txBody>
                    <a:bodyPr/>
                    <a:lstStyle/>
                    <a:p>
                      <a:pPr algn="ctr"/>
                      <a:r>
                        <a:rPr kumimoji="0" lang="ru-RU" sz="2400" b="1" kern="1200" dirty="0" smtClean="0">
                          <a:solidFill>
                            <a:schemeClr val="lt1"/>
                          </a:solidFill>
                          <a:latin typeface="+mn-lt"/>
                          <a:ea typeface="+mn-ea"/>
                          <a:cs typeface="+mn-cs"/>
                        </a:rPr>
                        <a:t>Чтобы тема была ясной</a:t>
                      </a:r>
                      <a:endParaRPr lang="en-US" sz="2400" dirty="0"/>
                    </a:p>
                  </a:txBody>
                  <a:tcPr/>
                </a:tc>
                <a:tc>
                  <a:txBody>
                    <a:bodyPr/>
                    <a:lstStyle/>
                    <a:p>
                      <a:pPr algn="ctr"/>
                      <a:r>
                        <a:rPr kumimoji="0" lang="ru-RU" sz="2400" b="1" kern="1200" dirty="0" smtClean="0">
                          <a:solidFill>
                            <a:schemeClr val="lt1"/>
                          </a:solidFill>
                          <a:latin typeface="+mn-lt"/>
                          <a:ea typeface="+mn-ea"/>
                          <a:cs typeface="+mn-cs"/>
                        </a:rPr>
                        <a:t>Примеры</a:t>
                      </a:r>
                      <a:endParaRPr lang="en-US" sz="2400" dirty="0"/>
                    </a:p>
                  </a:txBody>
                  <a:tcPr/>
                </a:tc>
              </a:tr>
              <a:tr h="829624">
                <a:tc>
                  <a:txBody>
                    <a:bodyPr/>
                    <a:lstStyle/>
                    <a:p>
                      <a:pPr algn="ctr"/>
                      <a:r>
                        <a:rPr kumimoji="0" lang="ru-RU" sz="2000" kern="1200" dirty="0" smtClean="0">
                          <a:solidFill>
                            <a:schemeClr val="dk1"/>
                          </a:solidFill>
                          <a:latin typeface="+mn-lt"/>
                          <a:ea typeface="+mn-ea"/>
                          <a:cs typeface="+mn-cs"/>
                        </a:rPr>
                        <a:t>Не формулируйте тему одним словом</a:t>
                      </a:r>
                      <a:endParaRPr lang="en-US" sz="2000" dirty="0"/>
                    </a:p>
                  </a:txBody>
                  <a:tcPr/>
                </a:tc>
                <a:tc>
                  <a:txBody>
                    <a:bodyPr/>
                    <a:lstStyle/>
                    <a:p>
                      <a:pPr algn="ctr"/>
                      <a:r>
                        <a:rPr kumimoji="0" lang="ru-RU" sz="2000" i="1" kern="1200" dirty="0" smtClean="0">
                          <a:solidFill>
                            <a:schemeClr val="dk1"/>
                          </a:solidFill>
                          <a:latin typeface="+mn-lt"/>
                          <a:ea typeface="+mn-ea"/>
                          <a:cs typeface="+mn-cs"/>
                        </a:rPr>
                        <a:t>Библия</a:t>
                      </a:r>
                    </a:p>
                    <a:p>
                      <a:pPr algn="ctr"/>
                      <a:endParaRPr lang="en-US" sz="2000" dirty="0"/>
                    </a:p>
                  </a:txBody>
                  <a:tcPr/>
                </a:tc>
              </a:tr>
              <a:tr h="791848">
                <a:tc>
                  <a:txBody>
                    <a:bodyPr/>
                    <a:lstStyle/>
                    <a:p>
                      <a:pPr marL="0" marR="0" algn="ctr">
                        <a:lnSpc>
                          <a:spcPct val="115000"/>
                        </a:lnSpc>
                        <a:spcBef>
                          <a:spcPts val="0"/>
                        </a:spcBef>
                        <a:spcAft>
                          <a:spcPts val="0"/>
                        </a:spcAft>
                      </a:pPr>
                      <a:r>
                        <a:rPr lang="ru-RU" sz="2000" dirty="0">
                          <a:latin typeface="Times New Roman"/>
                          <a:ea typeface="Calibri"/>
                          <a:cs typeface="Times New Roman"/>
                        </a:rPr>
                        <a:t>Исключайте слова, требующие дополнительного объяснения</a:t>
                      </a:r>
                      <a:endParaRPr lang="en-US" sz="2000" dirty="0">
                        <a:latin typeface="Calibri"/>
                        <a:ea typeface="Calibri"/>
                        <a:cs typeface="Times New Roman"/>
                      </a:endParaRPr>
                    </a:p>
                  </a:txBody>
                  <a:tcPr marL="68580" marR="68580" marT="0" marB="0" anchor="ctr"/>
                </a:tc>
                <a:tc>
                  <a:txBody>
                    <a:bodyPr/>
                    <a:lstStyle/>
                    <a:p>
                      <a:pPr algn="ctr"/>
                      <a:r>
                        <a:rPr kumimoji="0" lang="ru-RU" sz="2000" i="1" kern="1200" dirty="0" smtClean="0">
                          <a:solidFill>
                            <a:schemeClr val="dk1"/>
                          </a:solidFill>
                          <a:latin typeface="+mn-lt"/>
                          <a:ea typeface="+mn-ea"/>
                          <a:cs typeface="+mn-cs"/>
                        </a:rPr>
                        <a:t>Богодухновенность Библии</a:t>
                      </a:r>
                      <a:endParaRPr lang="en-US" sz="2000" dirty="0"/>
                    </a:p>
                  </a:txBody>
                  <a:tcPr/>
                </a:tc>
              </a:tr>
              <a:tr h="1072896">
                <a:tc>
                  <a:txBody>
                    <a:bodyPr/>
                    <a:lstStyle/>
                    <a:p>
                      <a:pPr algn="ctr"/>
                      <a:r>
                        <a:rPr lang="ru-RU" sz="2000" dirty="0" smtClean="0"/>
                        <a:t>Не используйте</a:t>
                      </a:r>
                      <a:r>
                        <a:rPr lang="ru-RU" sz="2000" baseline="0" dirty="0" smtClean="0"/>
                        <a:t> </a:t>
                      </a:r>
                      <a:r>
                        <a:rPr lang="ru-RU" sz="2000" dirty="0" smtClean="0"/>
                        <a:t>форму вопроса</a:t>
                      </a:r>
                      <a:r>
                        <a:rPr lang="ru-RU" sz="2000" baseline="0" dirty="0" smtClean="0"/>
                        <a:t>, на который можно ответить «да» или «нет»</a:t>
                      </a:r>
                      <a:endParaRPr lang="en-US" sz="2000" dirty="0"/>
                    </a:p>
                  </a:txBody>
                  <a:tcPr/>
                </a:tc>
                <a:tc>
                  <a:txBody>
                    <a:bodyPr/>
                    <a:lstStyle/>
                    <a:p>
                      <a:pPr algn="ctr"/>
                      <a:r>
                        <a:rPr lang="ru-RU" sz="2000" i="1" dirty="0" smtClean="0"/>
                        <a:t>Нужно</a:t>
                      </a:r>
                      <a:r>
                        <a:rPr lang="ru-RU" sz="2000" i="1" baseline="0" dirty="0" smtClean="0"/>
                        <a:t> ли читать Библию?</a:t>
                      </a:r>
                      <a:endParaRPr lang="en-US" sz="2000" i="1" dirty="0"/>
                    </a:p>
                  </a:txBody>
                  <a:tcPr/>
                </a:tc>
              </a:tr>
              <a:tr h="2251839">
                <a:tc>
                  <a:txBody>
                    <a:bodyPr/>
                    <a:lstStyle/>
                    <a:p>
                      <a:pPr algn="ctr"/>
                      <a:r>
                        <a:rPr kumimoji="0" lang="ru-RU" sz="2000" kern="1200" dirty="0" smtClean="0">
                          <a:solidFill>
                            <a:schemeClr val="dk1"/>
                          </a:solidFill>
                          <a:latin typeface="+mn-lt"/>
                          <a:ea typeface="+mn-ea"/>
                          <a:cs typeface="+mn-cs"/>
                        </a:rPr>
                        <a:t>Не формулируйте её слишком длинно</a:t>
                      </a:r>
                      <a:endParaRPr lang="en-US" sz="2000" dirty="0"/>
                    </a:p>
                  </a:txBody>
                  <a:tcPr/>
                </a:tc>
                <a:tc>
                  <a:txBody>
                    <a:bodyPr/>
                    <a:lstStyle/>
                    <a:p>
                      <a:pPr algn="ctr"/>
                      <a:r>
                        <a:rPr kumimoji="0" lang="ru-RU" sz="2000" i="1" kern="1200" dirty="0" smtClean="0">
                          <a:solidFill>
                            <a:schemeClr val="dk1"/>
                          </a:solidFill>
                          <a:latin typeface="+mn-lt"/>
                          <a:ea typeface="+mn-ea"/>
                          <a:cs typeface="+mn-cs"/>
                        </a:rPr>
                        <a:t>Благословения тех, кто с большим усердием старается изучать Священное Писание, данное Богом для странствующих путников в Небесную страну.</a:t>
                      </a:r>
                      <a:endParaRPr lang="en-US" sz="2000" dirty="0"/>
                    </a:p>
                  </a:txBody>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457200" y="304800"/>
          <a:ext cx="7467600" cy="5943600"/>
        </p:xfrm>
        <a:graphic>
          <a:graphicData uri="http://schemas.openxmlformats.org/drawingml/2006/table">
            <a:tbl>
              <a:tblPr firstRow="1" bandRow="1">
                <a:tableStyleId>{5C22544A-7EE6-4342-B048-85BDC9FD1C3A}</a:tableStyleId>
              </a:tblPr>
              <a:tblGrid>
                <a:gridCol w="3733800"/>
                <a:gridCol w="3733800"/>
              </a:tblGrid>
              <a:tr h="1158240">
                <a:tc>
                  <a:txBody>
                    <a:bodyPr/>
                    <a:lstStyle/>
                    <a:p>
                      <a:pPr algn="ctr"/>
                      <a:r>
                        <a:rPr kumimoji="0" lang="ru-RU" sz="2400" b="1" kern="1200" dirty="0" smtClean="0">
                          <a:solidFill>
                            <a:schemeClr val="lt1"/>
                          </a:solidFill>
                          <a:latin typeface="+mn-lt"/>
                          <a:ea typeface="+mn-ea"/>
                          <a:cs typeface="+mn-cs"/>
                        </a:rPr>
                        <a:t>Чтобы главная мысль была ясной</a:t>
                      </a:r>
                      <a:endParaRPr lang="en-US" sz="2400" dirty="0"/>
                    </a:p>
                  </a:txBody>
                  <a:tcPr/>
                </a:tc>
                <a:tc>
                  <a:txBody>
                    <a:bodyPr/>
                    <a:lstStyle/>
                    <a:p>
                      <a:pPr algn="ctr"/>
                      <a:r>
                        <a:rPr kumimoji="0" lang="ru-RU" sz="2400" b="1" kern="1200" dirty="0" smtClean="0">
                          <a:solidFill>
                            <a:schemeClr val="lt1"/>
                          </a:solidFill>
                          <a:latin typeface="+mn-lt"/>
                          <a:ea typeface="+mn-ea"/>
                          <a:cs typeface="+mn-cs"/>
                        </a:rPr>
                        <a:t>Примеры</a:t>
                      </a:r>
                      <a:endParaRPr lang="en-US" sz="2400" dirty="0"/>
                    </a:p>
                  </a:txBody>
                  <a:tcPr/>
                </a:tc>
              </a:tr>
              <a:tr h="1158240">
                <a:tc>
                  <a:txBody>
                    <a:bodyPr/>
                    <a:lstStyle/>
                    <a:p>
                      <a:pPr algn="ctr"/>
                      <a:r>
                        <a:rPr kumimoji="0" lang="ru-RU" sz="2000" kern="1200" dirty="0" smtClean="0">
                          <a:solidFill>
                            <a:schemeClr val="dk1"/>
                          </a:solidFill>
                          <a:latin typeface="+mn-lt"/>
                          <a:ea typeface="+mn-ea"/>
                          <a:cs typeface="+mn-cs"/>
                        </a:rPr>
                        <a:t>Не формулируйте ее вопросом</a:t>
                      </a:r>
                      <a:endParaRPr lang="en-US" sz="2000" dirty="0"/>
                    </a:p>
                  </a:txBody>
                  <a:tcPr/>
                </a:tc>
                <a:tc>
                  <a:txBody>
                    <a:bodyPr/>
                    <a:lstStyle/>
                    <a:p>
                      <a:pPr algn="ctr"/>
                      <a:r>
                        <a:rPr kumimoji="0" lang="ru-RU" sz="2000" i="1" kern="1200" dirty="0" smtClean="0">
                          <a:solidFill>
                            <a:schemeClr val="dk1"/>
                          </a:solidFill>
                          <a:latin typeface="+mn-lt"/>
                          <a:ea typeface="+mn-ea"/>
                          <a:cs typeface="+mn-cs"/>
                        </a:rPr>
                        <a:t>Успеешь ли ты покаяться?</a:t>
                      </a:r>
                      <a:endParaRPr lang="en-US" sz="2000" dirty="0"/>
                    </a:p>
                  </a:txBody>
                  <a:tcPr/>
                </a:tc>
              </a:tr>
              <a:tr h="1158240">
                <a:tc>
                  <a:txBody>
                    <a:bodyPr/>
                    <a:lstStyle/>
                    <a:p>
                      <a:pPr algn="ctr"/>
                      <a:r>
                        <a:rPr kumimoji="0" lang="ru-RU" sz="2000" kern="1200" dirty="0" smtClean="0">
                          <a:solidFill>
                            <a:schemeClr val="dk1"/>
                          </a:solidFill>
                          <a:latin typeface="+mn-lt"/>
                          <a:ea typeface="+mn-ea"/>
                          <a:cs typeface="+mn-cs"/>
                        </a:rPr>
                        <a:t>Не выражайте её в виде призыва</a:t>
                      </a:r>
                      <a:endParaRPr lang="en-US" sz="2000" dirty="0"/>
                    </a:p>
                  </a:txBody>
                  <a:tcPr/>
                </a:tc>
                <a:tc>
                  <a:txBody>
                    <a:bodyPr/>
                    <a:lstStyle/>
                    <a:p>
                      <a:pPr algn="ctr"/>
                      <a:r>
                        <a:rPr kumimoji="0" lang="ru-RU" sz="2000" i="1" kern="1200" dirty="0" smtClean="0">
                          <a:solidFill>
                            <a:schemeClr val="dk1"/>
                          </a:solidFill>
                          <a:latin typeface="+mn-lt"/>
                          <a:ea typeface="+mn-ea"/>
                          <a:cs typeface="+mn-cs"/>
                        </a:rPr>
                        <a:t>Будем всегда стремиться посещать Дом Божий!</a:t>
                      </a:r>
                      <a:endParaRPr lang="en-US" sz="2000" dirty="0"/>
                    </a:p>
                  </a:txBody>
                  <a:tcPr/>
                </a:tc>
              </a:tr>
              <a:tr h="1158240">
                <a:tc>
                  <a:txBody>
                    <a:bodyPr/>
                    <a:lstStyle/>
                    <a:p>
                      <a:pPr algn="ctr"/>
                      <a:r>
                        <a:rPr kumimoji="0" lang="ru-RU" sz="2000" kern="1200" dirty="0" smtClean="0">
                          <a:solidFill>
                            <a:schemeClr val="dk1"/>
                          </a:solidFill>
                          <a:latin typeface="+mn-lt"/>
                          <a:ea typeface="+mn-ea"/>
                          <a:cs typeface="+mn-cs"/>
                        </a:rPr>
                        <a:t>Исключайте из формулировки библейские имена и названия (кроме имен Бога)</a:t>
                      </a:r>
                      <a:endParaRPr lang="en-US" sz="2000" dirty="0"/>
                    </a:p>
                  </a:txBody>
                  <a:tcPr/>
                </a:tc>
                <a:tc>
                  <a:txBody>
                    <a:bodyPr/>
                    <a:lstStyle/>
                    <a:p>
                      <a:pPr algn="ctr"/>
                      <a:r>
                        <a:rPr kumimoji="0" lang="ru-RU" sz="2000" i="1" kern="1200" dirty="0" smtClean="0">
                          <a:solidFill>
                            <a:schemeClr val="dk1"/>
                          </a:solidFill>
                          <a:latin typeface="+mn-lt"/>
                          <a:ea typeface="+mn-ea"/>
                          <a:cs typeface="+mn-cs"/>
                        </a:rPr>
                        <a:t>Страх Божий хранил Иосифа от греха</a:t>
                      </a:r>
                      <a:endParaRPr lang="en-US" sz="2000" dirty="0"/>
                    </a:p>
                  </a:txBody>
                  <a:tcPr/>
                </a:tc>
              </a:tr>
              <a:tr h="1158240">
                <a:tc>
                  <a:txBody>
                    <a:bodyPr/>
                    <a:lstStyle/>
                    <a:p>
                      <a:pPr algn="ctr"/>
                      <a:r>
                        <a:rPr kumimoji="0" lang="ru-RU" sz="2000" kern="1200" dirty="0" smtClean="0">
                          <a:solidFill>
                            <a:schemeClr val="dk1"/>
                          </a:solidFill>
                          <a:latin typeface="+mn-lt"/>
                          <a:ea typeface="+mn-ea"/>
                          <a:cs typeface="+mn-cs"/>
                        </a:rPr>
                        <a:t>Соотносите ее с настоящим временем</a:t>
                      </a:r>
                      <a:endParaRPr lang="en-US" sz="2000" dirty="0"/>
                    </a:p>
                  </a:txBody>
                  <a:tcPr/>
                </a:tc>
                <a:tc>
                  <a:txBody>
                    <a:bodyPr/>
                    <a:lstStyle/>
                    <a:p>
                      <a:pPr algn="ctr"/>
                      <a:r>
                        <a:rPr kumimoji="0" lang="ru-RU" sz="2000" i="1" kern="1200" dirty="0" smtClean="0">
                          <a:solidFill>
                            <a:schemeClr val="dk1"/>
                          </a:solidFill>
                          <a:latin typeface="+mn-lt"/>
                          <a:ea typeface="+mn-ea"/>
                          <a:cs typeface="+mn-cs"/>
                        </a:rPr>
                        <a:t>Боящийся Господа хранит свою душу от многих бед</a:t>
                      </a:r>
                      <a:endParaRPr lang="en-US" sz="2000"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229600" cy="6169152"/>
          </a:xfrm>
        </p:spPr>
        <p:txBody>
          <a:bodyPr/>
          <a:lstStyle/>
          <a:p>
            <a:pPr>
              <a:buNone/>
            </a:pPr>
            <a:r>
              <a:rPr lang="ru-RU" sz="3200" dirty="0" smtClean="0"/>
              <a:t>План проведения уроков по методики.</a:t>
            </a:r>
          </a:p>
          <a:p>
            <a:endParaRPr lang="ru-RU" dirty="0" smtClean="0"/>
          </a:p>
          <a:p>
            <a:r>
              <a:rPr lang="ru-RU" dirty="0" smtClean="0"/>
              <a:t>Что такое методика?</a:t>
            </a:r>
          </a:p>
          <a:p>
            <a:r>
              <a:rPr lang="ru-RU" dirty="0" smtClean="0"/>
              <a:t>Для чего нужна методика?</a:t>
            </a:r>
          </a:p>
          <a:p>
            <a:r>
              <a:rPr lang="ru-RU" dirty="0" smtClean="0"/>
              <a:t>Задачи методики.</a:t>
            </a:r>
          </a:p>
          <a:p>
            <a:r>
              <a:rPr lang="ru-RU" dirty="0" smtClean="0"/>
              <a:t>Советы.</a:t>
            </a:r>
          </a:p>
          <a:p>
            <a:r>
              <a:rPr lang="ru-RU" dirty="0" smtClean="0"/>
              <a:t>Методы обучения (5 методов)</a:t>
            </a:r>
          </a:p>
          <a:p>
            <a:r>
              <a:rPr lang="ru-RU" dirty="0" smtClean="0"/>
              <a:t>Методика библейского урока: «Как сделать урок понятным и интересным</a:t>
            </a:r>
            <a:r>
              <a:rPr lang="ru-RU" dirty="0" smtClean="0"/>
              <a:t>».</a:t>
            </a:r>
          </a:p>
          <a:p>
            <a:r>
              <a:rPr lang="ru-RU" dirty="0" smtClean="0"/>
              <a:t>Практический урок.</a:t>
            </a:r>
            <a:endParaRPr lang="ru-RU" dirty="0" smtClean="0"/>
          </a:p>
          <a:p>
            <a:endParaRPr lang="ru-RU" dirty="0" smtClean="0"/>
          </a:p>
          <a:p>
            <a:pPr lvl="1">
              <a:buFont typeface="Wingdings" pitchFamily="2" charset="2"/>
              <a:buChar char="§"/>
            </a:pPr>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2000"/>
            <a:ext cx="7467600" cy="5711952"/>
          </a:xfrm>
        </p:spPr>
        <p:txBody>
          <a:bodyPr/>
          <a:lstStyle/>
          <a:p>
            <a:r>
              <a:rPr lang="ru-RU" dirty="0" smtClean="0"/>
              <a:t>Когда у урока нет четко обозначенной темы и нет главной мысли, тогда урок сводится к общеизвестным призывам, приносит мало назидания, быстро утомляет и плохо запоминается.</a:t>
            </a:r>
            <a:endParaRPr lang="en-US" dirty="0" smtClean="0"/>
          </a:p>
          <a:p>
            <a:r>
              <a:rPr lang="ru-RU" dirty="0" smtClean="0"/>
              <a:t>Когда у урока есть главная мысль, но нет четко обозначенной темы, тогда он хотя и имеет назидательный элемент, но может оказаться бедным по содержанию.</a:t>
            </a:r>
            <a:endParaRPr lang="en-US" dirty="0" smtClean="0"/>
          </a:p>
          <a:p>
            <a:r>
              <a:rPr lang="ru-RU" dirty="0" smtClean="0"/>
              <a:t>Когда у урока четко обозначена и тема и главная мысль – такой урок понятен, приносит назидание и хорошо запоминается.</a:t>
            </a:r>
            <a:endParaRPr lang="en-US" dirty="0" smtClean="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610600" cy="6245352"/>
          </a:xfrm>
        </p:spPr>
        <p:txBody>
          <a:bodyPr>
            <a:normAutofit/>
          </a:bodyPr>
          <a:lstStyle/>
          <a:p>
            <a:pPr>
              <a:buNone/>
            </a:pPr>
            <a:r>
              <a:rPr lang="ru-RU" b="1" u="sng" dirty="0" smtClean="0">
                <a:solidFill>
                  <a:schemeClr val="accent4"/>
                </a:solidFill>
              </a:rPr>
              <a:t>6.  </a:t>
            </a:r>
            <a:r>
              <a:rPr lang="ru-RU" b="1" u="sng" dirty="0" smtClean="0"/>
              <a:t>Соблюдать составные части библейского рассказа или темы.</a:t>
            </a:r>
          </a:p>
          <a:p>
            <a:pPr>
              <a:buNone/>
            </a:pPr>
            <a:r>
              <a:rPr lang="ru-RU" b="1" dirty="0" smtClean="0"/>
              <a:t> </a:t>
            </a:r>
            <a:r>
              <a:rPr lang="ru-RU" dirty="0" smtClean="0"/>
              <a:t>Составные части:</a:t>
            </a:r>
          </a:p>
          <a:p>
            <a:pPr marL="457200" indent="-457200">
              <a:buAutoNum type="arabicPeriod"/>
            </a:pPr>
            <a:r>
              <a:rPr lang="ru-RU" dirty="0" smtClean="0"/>
              <a:t>Вступление</a:t>
            </a:r>
          </a:p>
          <a:p>
            <a:pPr marL="457200" indent="-457200">
              <a:buAutoNum type="arabicPeriod"/>
            </a:pPr>
            <a:r>
              <a:rPr lang="ru-RU" dirty="0" smtClean="0"/>
              <a:t>Основная часть</a:t>
            </a:r>
          </a:p>
          <a:p>
            <a:pPr marL="457200" indent="-457200">
              <a:buAutoNum type="arabicPeriod"/>
            </a:pPr>
            <a:r>
              <a:rPr lang="ru-RU" dirty="0" smtClean="0"/>
              <a:t>Заключение </a:t>
            </a:r>
          </a:p>
          <a:p>
            <a:pPr marL="457200" indent="-457200">
              <a:buNone/>
            </a:pPr>
            <a:r>
              <a:rPr lang="ru-RU" i="1" dirty="0" smtClean="0"/>
              <a:t> </a:t>
            </a:r>
          </a:p>
          <a:p>
            <a:pPr marL="457200" indent="-457200">
              <a:buNone/>
            </a:pPr>
            <a:r>
              <a:rPr lang="ru-RU" i="1" dirty="0" smtClean="0"/>
              <a:t>Например: </a:t>
            </a:r>
            <a:endParaRPr lang="en-US" i="1" dirty="0" smtClean="0"/>
          </a:p>
          <a:p>
            <a:pPr>
              <a:buNone/>
            </a:pPr>
            <a:r>
              <a:rPr lang="ru-RU" dirty="0" smtClean="0"/>
              <a:t> </a:t>
            </a:r>
            <a:r>
              <a:rPr lang="ru-RU" b="1" i="1" dirty="0" smtClean="0"/>
              <a:t>Библейское основание: </a:t>
            </a:r>
            <a:r>
              <a:rPr lang="ru-RU" i="1" dirty="0" smtClean="0"/>
              <a:t>Лук. 2:41-52.</a:t>
            </a:r>
            <a:endParaRPr lang="en-US" sz="2000" dirty="0" smtClean="0"/>
          </a:p>
          <a:p>
            <a:pPr>
              <a:buNone/>
            </a:pPr>
            <a:r>
              <a:rPr lang="ru-RU" b="1" i="1" dirty="0" smtClean="0"/>
              <a:t>Тема урока:</a:t>
            </a:r>
            <a:r>
              <a:rPr lang="ru-RU" i="1" dirty="0" smtClean="0"/>
              <a:t> Иисус – пример для подражания.</a:t>
            </a:r>
            <a:endParaRPr lang="en-US" sz="2000" dirty="0" smtClean="0"/>
          </a:p>
          <a:p>
            <a:pPr>
              <a:buNone/>
            </a:pPr>
            <a:r>
              <a:rPr lang="ru-RU" b="1" i="1" dirty="0" smtClean="0"/>
              <a:t>Цель:</a:t>
            </a:r>
            <a:r>
              <a:rPr lang="ru-RU" i="1" dirty="0" smtClean="0"/>
              <a:t> Пробудить в детях желание быть похожими на Иисуса.</a:t>
            </a:r>
            <a:endParaRPr lang="en-US" sz="2000" dirty="0" smtClean="0"/>
          </a:p>
          <a:p>
            <a:pPr>
              <a:buNone/>
            </a:pPr>
            <a:r>
              <a:rPr lang="ru-RU" b="1" i="1" dirty="0" smtClean="0"/>
              <a:t>Главная мысль:</a:t>
            </a:r>
            <a:r>
              <a:rPr lang="ru-RU" i="1" dirty="0" smtClean="0"/>
              <a:t> Добрые черты характера приоб-ретаются через подражание Иисусу. </a:t>
            </a:r>
            <a:endParaRPr lang="en-US" sz="2000" dirty="0" smtClean="0"/>
          </a:p>
          <a:p>
            <a:pPr>
              <a:buNone/>
            </a:pPr>
            <a:endParaRPr lang="en-US" sz="2000"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52400"/>
            <a:ext cx="8001000" cy="6705600"/>
          </a:xfrm>
        </p:spPr>
        <p:txBody>
          <a:bodyPr>
            <a:normAutofit fontScale="92500" lnSpcReduction="20000"/>
          </a:bodyPr>
          <a:lstStyle/>
          <a:p>
            <a:pPr>
              <a:buNone/>
            </a:pPr>
            <a:r>
              <a:rPr lang="ru-RU" b="1" i="1" dirty="0" smtClean="0"/>
              <a:t>  План урока</a:t>
            </a:r>
            <a:endParaRPr lang="en-US" sz="2000" dirty="0" smtClean="0"/>
          </a:p>
          <a:p>
            <a:pPr lvl="1">
              <a:buNone/>
            </a:pPr>
            <a:r>
              <a:rPr lang="ru-RU" sz="2400" b="1" i="1" dirty="0" smtClean="0"/>
              <a:t>  1) Вступление</a:t>
            </a:r>
            <a:endParaRPr lang="en-US" sz="2000" dirty="0" smtClean="0"/>
          </a:p>
          <a:p>
            <a:pPr marL="0" indent="0">
              <a:buNone/>
            </a:pPr>
            <a:r>
              <a:rPr lang="ru-RU" i="1" dirty="0" smtClean="0"/>
              <a:t>Всем людям, особенно детям, свойственна привычка подражать. Иногда люди избирают для подражания плохой пример, тем самым они становятся хуже. Самым лучшим примером для подражания является Иисус. Постоянно подражая Ему, мы будем становиться лучше.   </a:t>
            </a:r>
            <a:endParaRPr lang="en-US" sz="2000" dirty="0" smtClean="0"/>
          </a:p>
          <a:p>
            <a:pPr lvl="1">
              <a:buNone/>
            </a:pPr>
            <a:endParaRPr lang="ru-RU" sz="2400" b="1" i="1" dirty="0" smtClean="0"/>
          </a:p>
          <a:p>
            <a:pPr lvl="1">
              <a:buNone/>
            </a:pPr>
            <a:r>
              <a:rPr lang="ru-RU" sz="2400" b="1" i="1" dirty="0" smtClean="0"/>
              <a:t>2) Основная часть </a:t>
            </a:r>
            <a:endParaRPr lang="en-US" sz="2000" dirty="0" smtClean="0"/>
          </a:p>
          <a:p>
            <a:pPr>
              <a:buNone/>
            </a:pPr>
            <a:r>
              <a:rPr lang="ru-RU" i="1" dirty="0" smtClean="0"/>
              <a:t>Из прочитанной истории об Иисусе мы можем увидеть, в чем именно следует Ему подражать. Отметим эти черты: </a:t>
            </a:r>
            <a:endParaRPr lang="en-US" sz="2000" dirty="0" smtClean="0"/>
          </a:p>
          <a:p>
            <a:pPr>
              <a:buFont typeface="Wingdings" pitchFamily="2" charset="2"/>
              <a:buChar char="Ø"/>
            </a:pPr>
            <a:r>
              <a:rPr lang="ru-RU" b="1" i="1" dirty="0" smtClean="0"/>
              <a:t>Желание Иисуса быть в доме Божьем</a:t>
            </a:r>
            <a:endParaRPr lang="en-US" sz="2000" dirty="0" smtClean="0"/>
          </a:p>
          <a:p>
            <a:pPr>
              <a:buFont typeface="Wingdings" pitchFamily="2" charset="2"/>
              <a:buChar char="Ø"/>
            </a:pPr>
            <a:r>
              <a:rPr lang="ru-RU" b="1" i="1" dirty="0" smtClean="0"/>
              <a:t>Интерес Иисуса к Писанию</a:t>
            </a:r>
            <a:endParaRPr lang="en-US" sz="2000" dirty="0" smtClean="0"/>
          </a:p>
          <a:p>
            <a:pPr lvl="0">
              <a:buFont typeface="Wingdings" pitchFamily="2" charset="2"/>
              <a:buChar char="Ø"/>
            </a:pPr>
            <a:r>
              <a:rPr lang="ru-RU" b="1" i="1" dirty="0" smtClean="0"/>
              <a:t>Повиновение Иисуса своим родителям </a:t>
            </a:r>
            <a:r>
              <a:rPr lang="ru-RU" i="1" dirty="0" smtClean="0"/>
              <a:t> </a:t>
            </a:r>
            <a:endParaRPr lang="en-US" sz="2000" dirty="0" smtClean="0"/>
          </a:p>
          <a:p>
            <a:pPr lvl="1">
              <a:buNone/>
            </a:pPr>
            <a:endParaRPr lang="ru-RU" sz="2400" b="1" i="1" dirty="0" smtClean="0"/>
          </a:p>
          <a:p>
            <a:pPr lvl="1">
              <a:buNone/>
            </a:pPr>
            <a:r>
              <a:rPr lang="ru-RU" sz="2400" b="1" i="1" dirty="0" smtClean="0"/>
              <a:t>3) Заключение</a:t>
            </a:r>
            <a:endParaRPr lang="en-US" sz="2000" dirty="0" smtClean="0"/>
          </a:p>
          <a:p>
            <a:pPr marL="0" indent="0">
              <a:buNone/>
            </a:pPr>
            <a:r>
              <a:rPr lang="ru-RU" i="1" dirty="0" smtClean="0"/>
              <a:t>Есть и другие добрые черты Иисуса, которым мы можем подражать. Чтобы больше узнать об этом, необходимо внимательно читать Евангелие.</a:t>
            </a:r>
            <a:r>
              <a:rPr lang="ru-RU" dirty="0" smtClean="0"/>
              <a:t>  </a:t>
            </a:r>
            <a:endParaRPr lang="en-US" sz="2000" dirty="0" smtClean="0"/>
          </a:p>
          <a:p>
            <a:pPr>
              <a:buNone/>
            </a:pPr>
            <a:endParaRPr lang="en-US" dirty="0" smtClean="0"/>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467600" cy="5788152"/>
          </a:xfrm>
        </p:spPr>
        <p:txBody>
          <a:bodyPr/>
          <a:lstStyle/>
          <a:p>
            <a:pPr marL="0" indent="0">
              <a:buNone/>
            </a:pPr>
            <a:r>
              <a:rPr lang="ru-RU" b="1" u="sng" dirty="0" smtClean="0">
                <a:solidFill>
                  <a:schemeClr val="accent4"/>
                </a:solidFill>
              </a:rPr>
              <a:t>7. </a:t>
            </a:r>
            <a:r>
              <a:rPr lang="ru-RU" b="1" u="sng" dirty="0" smtClean="0"/>
              <a:t>Показать связь библейского урока с практической жизнью.</a:t>
            </a:r>
            <a:endParaRPr lang="en-US" u="sng" dirty="0" smtClean="0"/>
          </a:p>
          <a:p>
            <a:pPr>
              <a:buNone/>
            </a:pPr>
            <a:r>
              <a:rPr lang="ru-RU" dirty="0" smtClean="0"/>
              <a:t>Это является главной нашей целью, чтобы дать понять детям чего от них ожидает Господь. </a:t>
            </a:r>
          </a:p>
          <a:p>
            <a:pPr>
              <a:buNone/>
            </a:pPr>
            <a:r>
              <a:rPr lang="ru-RU" dirty="0" smtClean="0"/>
              <a:t>После нашего урока им должно стать понятно как поступать, что делать, или какими быть.</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304800"/>
            <a:ext cx="8077200" cy="6169152"/>
          </a:xfrm>
        </p:spPr>
        <p:txBody>
          <a:bodyPr/>
          <a:lstStyle/>
          <a:p>
            <a:pPr algn="ctr">
              <a:buNone/>
            </a:pPr>
            <a:r>
              <a:rPr lang="ru-RU" b="1" i="1" dirty="0" smtClean="0"/>
              <a:t>Что необходимо для того, чтобы урок был интересным?</a:t>
            </a:r>
          </a:p>
          <a:p>
            <a:pPr>
              <a:buNone/>
            </a:pPr>
            <a:r>
              <a:rPr lang="ru-RU" b="1" u="sng" dirty="0" smtClean="0">
                <a:solidFill>
                  <a:schemeClr val="accent4"/>
                </a:solidFill>
              </a:rPr>
              <a:t>1.</a:t>
            </a:r>
            <a:r>
              <a:rPr lang="ru-RU" b="1" u="sng" dirty="0" smtClean="0"/>
              <a:t> Для того чтобы урок был интересным, он должен быть понятным.</a:t>
            </a:r>
            <a:r>
              <a:rPr lang="ru-RU" u="sng" dirty="0" smtClean="0"/>
              <a:t> </a:t>
            </a:r>
            <a:endParaRPr lang="en-US" u="sng" dirty="0" smtClean="0"/>
          </a:p>
          <a:p>
            <a:pPr>
              <a:buNone/>
            </a:pPr>
            <a:r>
              <a:rPr lang="ru-RU" b="1" u="sng" dirty="0" smtClean="0">
                <a:solidFill>
                  <a:schemeClr val="accent4"/>
                </a:solidFill>
              </a:rPr>
              <a:t>2. </a:t>
            </a:r>
            <a:r>
              <a:rPr lang="ru-RU" b="1" u="sng" dirty="0" smtClean="0"/>
              <a:t>Нужно разнообразить формы библейского урока.</a:t>
            </a:r>
            <a:r>
              <a:rPr lang="ru-RU" u="sng" dirty="0" smtClean="0"/>
              <a:t> </a:t>
            </a:r>
          </a:p>
          <a:p>
            <a:pPr lvl="0"/>
            <a:r>
              <a:rPr lang="ru-RU" dirty="0" smtClean="0"/>
              <a:t>тематический урок, </a:t>
            </a:r>
            <a:endParaRPr lang="en-US" dirty="0" smtClean="0"/>
          </a:p>
          <a:p>
            <a:pPr lvl="0"/>
            <a:r>
              <a:rPr lang="ru-RU" dirty="0" smtClean="0"/>
              <a:t>библейский рассказ,</a:t>
            </a:r>
            <a:endParaRPr lang="en-US" dirty="0" smtClean="0"/>
          </a:p>
          <a:p>
            <a:pPr lvl="0"/>
            <a:r>
              <a:rPr lang="ru-RU" dirty="0" smtClean="0"/>
              <a:t>разбор Священного Писания.</a:t>
            </a:r>
          </a:p>
          <a:p>
            <a:pPr>
              <a:buNone/>
            </a:pPr>
            <a:r>
              <a:rPr lang="ru-RU" b="1" u="sng" dirty="0" smtClean="0">
                <a:solidFill>
                  <a:schemeClr val="accent4"/>
                </a:solidFill>
              </a:rPr>
              <a:t>3. </a:t>
            </a:r>
            <a:r>
              <a:rPr lang="ru-RU" b="1" u="sng" dirty="0" smtClean="0"/>
              <a:t>Пользоваться наглядными пособиями.</a:t>
            </a:r>
            <a:endParaRPr lang="en-US" u="sng" dirty="0" smtClean="0"/>
          </a:p>
          <a:p>
            <a:r>
              <a:rPr lang="ru-RU" dirty="0" smtClean="0"/>
              <a:t>Доска для рисования</a:t>
            </a:r>
          </a:p>
          <a:p>
            <a:r>
              <a:rPr lang="ru-RU" dirty="0" smtClean="0"/>
              <a:t>Карты, схемы, изображения</a:t>
            </a:r>
          </a:p>
          <a:p>
            <a:r>
              <a:rPr lang="ru-RU" dirty="0" smtClean="0"/>
              <a:t>Различные предметы</a:t>
            </a:r>
          </a:p>
          <a:p>
            <a:endParaRPr lang="ru-RU" dirty="0" smtClean="0"/>
          </a:p>
          <a:p>
            <a:endParaRPr lang="ru-RU" dirty="0" smtClean="0"/>
          </a:p>
          <a:p>
            <a:endParaRPr lang="ru-RU" dirty="0" smtClean="0"/>
          </a:p>
          <a:p>
            <a:endParaRPr lang="ru-RU" dirty="0" smtClean="0"/>
          </a:p>
          <a:p>
            <a:pPr>
              <a:buNone/>
            </a:pPr>
            <a:endParaRPr lang="en-US" dirty="0" smtClean="0"/>
          </a:p>
          <a:p>
            <a:pPr>
              <a:buNone/>
            </a:pP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381000"/>
            <a:ext cx="8153400" cy="6096000"/>
          </a:xfrm>
        </p:spPr>
        <p:txBody>
          <a:bodyPr/>
          <a:lstStyle/>
          <a:p>
            <a:pPr>
              <a:buNone/>
            </a:pPr>
            <a:r>
              <a:rPr lang="ru-RU" b="1" u="sng" dirty="0" smtClean="0">
                <a:solidFill>
                  <a:schemeClr val="accent4"/>
                </a:solidFill>
              </a:rPr>
              <a:t>4. </a:t>
            </a:r>
            <a:r>
              <a:rPr lang="ru-RU" b="1" u="sng" dirty="0" smtClean="0"/>
              <a:t>Использовать в уроке дополнительную информацию познавательного характера.</a:t>
            </a:r>
            <a:endParaRPr lang="en-US" u="sng" dirty="0" smtClean="0"/>
          </a:p>
          <a:p>
            <a:pPr marL="0" indent="0">
              <a:buNone/>
            </a:pPr>
            <a:r>
              <a:rPr lang="ru-RU" dirty="0" smtClean="0"/>
              <a:t>Информацию можно почерпнуть в библейских словарях, справочниках, книгах. </a:t>
            </a:r>
          </a:p>
          <a:p>
            <a:pPr marL="0" indent="0">
              <a:buNone/>
            </a:pPr>
            <a:r>
              <a:rPr lang="ru-RU" dirty="0" smtClean="0"/>
              <a:t>Кроме этого имеется много интересной информации общего характера по различным областям: истории, медицины, природных явлений и т. д. </a:t>
            </a:r>
            <a:endParaRPr lang="en-US" dirty="0" smtClean="0"/>
          </a:p>
          <a:p>
            <a:pPr>
              <a:buNone/>
            </a:pPr>
            <a:r>
              <a:rPr lang="ru-RU" b="1" u="sng" dirty="0" smtClean="0">
                <a:solidFill>
                  <a:schemeClr val="accent4"/>
                </a:solidFill>
              </a:rPr>
              <a:t>5. </a:t>
            </a:r>
            <a:r>
              <a:rPr lang="ru-RU" b="1" u="sng" dirty="0" smtClean="0"/>
              <a:t>Духовные истины иллюстрировать примерами или понятными сравнениями.</a:t>
            </a:r>
            <a:endParaRPr lang="en-US" u="sng" dirty="0" smtClean="0"/>
          </a:p>
          <a:p>
            <a:pPr marL="0" indent="0">
              <a:buNone/>
            </a:pPr>
            <a:r>
              <a:rPr lang="ru-RU" dirty="0" smtClean="0"/>
              <a:t>Наглядные примеры и иллюстрации были важной частью учения Иисуса Христа.</a:t>
            </a:r>
          </a:p>
          <a:p>
            <a:pPr marL="0" indent="0">
              <a:buNone/>
            </a:pPr>
            <a:r>
              <a:rPr lang="ru-RU" i="1" dirty="0" smtClean="0"/>
              <a:t>Например: </a:t>
            </a:r>
            <a:r>
              <a:rPr lang="ru-RU" dirty="0" smtClean="0"/>
              <a:t>«посмотрите на птиц...» Указывая на птиц, на полевые лилии, Христос разъясняет истину: «не заботьтесь».</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620000" cy="5788152"/>
          </a:xfrm>
        </p:spPr>
        <p:txBody>
          <a:bodyPr/>
          <a:lstStyle/>
          <a:p>
            <a:pPr marL="0" indent="0">
              <a:buNone/>
            </a:pPr>
            <a:endParaRPr lang="ru-RU" dirty="0" smtClean="0"/>
          </a:p>
          <a:p>
            <a:pPr marL="0" indent="0">
              <a:buNone/>
            </a:pPr>
            <a:r>
              <a:rPr lang="ru-RU" dirty="0" smtClean="0"/>
              <a:t>Слово «иллюстрация» в пер. с лат. означает «освещать». Иллюстрировать- значит объяснить чем-нибудь наглядным свою мысль.</a:t>
            </a:r>
          </a:p>
          <a:p>
            <a:pPr marL="0" indent="0">
              <a:buNone/>
            </a:pPr>
            <a:endParaRPr lang="ru-RU" dirty="0" smtClean="0"/>
          </a:p>
          <a:p>
            <a:pPr marL="457200" indent="-457200">
              <a:buNone/>
            </a:pPr>
            <a:r>
              <a:rPr lang="ru-RU" sz="3000" cap="small" dirty="0" smtClean="0">
                <a:solidFill>
                  <a:srgbClr val="575F6D"/>
                </a:solidFill>
                <a:ea typeface="+mj-ea"/>
                <a:cs typeface="+mj-cs"/>
              </a:rPr>
              <a:t>Цель употребления иллюстраций</a:t>
            </a:r>
            <a:endParaRPr lang="ru-RU" dirty="0" smtClean="0"/>
          </a:p>
          <a:p>
            <a:pPr marL="457200" indent="-457200">
              <a:buAutoNum type="arabicPeriod"/>
            </a:pPr>
            <a:r>
              <a:rPr lang="ru-RU" dirty="0" smtClean="0"/>
              <a:t>Привлечь внимание- Иоан.4:35</a:t>
            </a:r>
          </a:p>
          <a:p>
            <a:pPr marL="457200" indent="-457200">
              <a:buAutoNum type="arabicPeriod"/>
            </a:pPr>
            <a:r>
              <a:rPr lang="ru-RU" dirty="0" smtClean="0"/>
              <a:t>Содействовать пониманию истины-Мтф.6:28-32</a:t>
            </a:r>
          </a:p>
          <a:p>
            <a:pPr marL="457200" indent="-457200">
              <a:buAutoNum type="arabicPeriod"/>
            </a:pPr>
            <a:r>
              <a:rPr lang="ru-RU" dirty="0" smtClean="0"/>
              <a:t>Помочь запоминанию- Ис.Нав. 8:32</a:t>
            </a:r>
          </a:p>
          <a:p>
            <a:pPr marL="457200" indent="-457200">
              <a:buAutoNum type="arabicPeriod"/>
            </a:pPr>
            <a:r>
              <a:rPr lang="ru-RU" dirty="0" smtClean="0"/>
              <a:t>Яснее отобразить ситуацию- 2 Цар.12:1-7</a:t>
            </a:r>
          </a:p>
          <a:p>
            <a:pPr marL="457200" indent="-457200">
              <a:buAutoNum type="arabicPeriod"/>
            </a:pP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7848600" cy="6169152"/>
          </a:xfrm>
        </p:spPr>
        <p:txBody>
          <a:bodyPr>
            <a:normAutofit lnSpcReduction="10000"/>
          </a:bodyPr>
          <a:lstStyle/>
          <a:p>
            <a:pPr marL="0" indent="0">
              <a:buNone/>
            </a:pPr>
            <a:r>
              <a:rPr lang="ru-RU" dirty="0" smtClean="0"/>
              <a:t>Пример плана урока, построенного с использованием сравнений:</a:t>
            </a:r>
            <a:endParaRPr lang="en-US" dirty="0" smtClean="0"/>
          </a:p>
          <a:p>
            <a:pPr>
              <a:buNone/>
            </a:pPr>
            <a:r>
              <a:rPr lang="ru-RU" dirty="0" smtClean="0"/>
              <a:t> </a:t>
            </a:r>
            <a:endParaRPr lang="en-US" dirty="0" smtClean="0"/>
          </a:p>
          <a:p>
            <a:pPr>
              <a:buNone/>
            </a:pPr>
            <a:r>
              <a:rPr lang="ru-RU" b="1" i="1" dirty="0" smtClean="0"/>
              <a:t>Тема: Иисус – заботливый Пастырь</a:t>
            </a:r>
            <a:endParaRPr lang="en-US" dirty="0" smtClean="0"/>
          </a:p>
          <a:p>
            <a:pPr>
              <a:buNone/>
            </a:pPr>
            <a:r>
              <a:rPr lang="ru-RU" b="1" i="1" dirty="0" smtClean="0"/>
              <a:t> </a:t>
            </a:r>
            <a:endParaRPr lang="en-US" dirty="0" smtClean="0"/>
          </a:p>
          <a:p>
            <a:pPr marL="457200" lvl="0" indent="-457200">
              <a:buFont typeface="+mj-lt"/>
              <a:buAutoNum type="arabicPeriod"/>
            </a:pPr>
            <a:r>
              <a:rPr lang="ru-RU" i="1" dirty="0" smtClean="0"/>
              <a:t>Как пастырь водит своих овец на хорошие луга, так Иисус заботится о том, чтобы мы имели хорошую духовную пищу                       Иез. 31, 14</a:t>
            </a:r>
            <a:endParaRPr lang="en-US" dirty="0" smtClean="0"/>
          </a:p>
          <a:p>
            <a:pPr marL="457200" lvl="0" indent="-457200">
              <a:buFont typeface="+mj-lt"/>
              <a:buAutoNum type="arabicPeriod"/>
            </a:pPr>
            <a:r>
              <a:rPr lang="ru-RU" i="1" dirty="0" smtClean="0"/>
              <a:t>Как пастырь заботится о защите своих овец от различных опасностей, так Иисус заботится о нашей безопасности         Пс. 22, 4</a:t>
            </a:r>
            <a:endParaRPr lang="en-US" dirty="0" smtClean="0"/>
          </a:p>
          <a:p>
            <a:pPr marL="457200" lvl="0" indent="-457200">
              <a:buFont typeface="+mj-lt"/>
              <a:buAutoNum type="arabicPeriod"/>
            </a:pPr>
            <a:r>
              <a:rPr lang="ru-RU" i="1" dirty="0" smtClean="0"/>
              <a:t>Как пастырь отыскивает пропавшую овцу, так Иисус желает спасти погибшую душу  </a:t>
            </a:r>
          </a:p>
          <a:p>
            <a:pPr marL="457200" lvl="0" indent="-457200">
              <a:buNone/>
            </a:pPr>
            <a:r>
              <a:rPr lang="ru-RU" i="1" dirty="0" smtClean="0"/>
              <a:t>                                                            Матф. 18, 11-14</a:t>
            </a:r>
            <a:endParaRPr lang="en-US" dirty="0" smtClean="0"/>
          </a:p>
          <a:p>
            <a:pPr>
              <a:buNone/>
            </a:pPr>
            <a:r>
              <a:rPr lang="ru-RU" dirty="0" smtClean="0"/>
              <a:t> </a:t>
            </a:r>
            <a:endParaRPr lang="en-US" dirty="0" smtClean="0"/>
          </a:p>
          <a:p>
            <a:pPr>
              <a:buNone/>
            </a:pPr>
            <a:endParaRPr lang="en-US" i="1"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7467600" cy="6245352"/>
          </a:xfrm>
        </p:spPr>
        <p:txBody>
          <a:bodyPr/>
          <a:lstStyle/>
          <a:p>
            <a:pPr marL="0" indent="0">
              <a:buNone/>
            </a:pPr>
            <a:r>
              <a:rPr lang="ru-RU" b="1" u="sng" dirty="0" smtClean="0">
                <a:solidFill>
                  <a:schemeClr val="accent4"/>
                </a:solidFill>
              </a:rPr>
              <a:t>6.</a:t>
            </a:r>
            <a:r>
              <a:rPr lang="ru-RU" b="1" u="sng" dirty="0" smtClean="0"/>
              <a:t> Используя дополнительную информацию и умеренное воображение живо описывать библейские сюжеты.</a:t>
            </a:r>
            <a:endParaRPr lang="en-US" u="sng" dirty="0" smtClean="0"/>
          </a:p>
          <a:p>
            <a:r>
              <a:rPr lang="ru-RU" dirty="0" smtClean="0"/>
              <a:t>Воображение – это шаг дальше того, что сказано в Библии, но оно тесно связано с ним.</a:t>
            </a:r>
            <a:endParaRPr lang="en-US" dirty="0" smtClean="0"/>
          </a:p>
          <a:p>
            <a:r>
              <a:rPr lang="ru-RU" dirty="0" smtClean="0"/>
              <a:t>Пользоваться воображением следует достаточно осторожно. </a:t>
            </a:r>
          </a:p>
          <a:p>
            <a:r>
              <a:rPr lang="ru-RU" dirty="0" smtClean="0"/>
              <a:t>Описание деталей, о которых не сказано в тексте прямо, должно быть обосновано не вызывающим сомнения образом. </a:t>
            </a:r>
          </a:p>
          <a:p>
            <a:r>
              <a:rPr lang="ru-RU" dirty="0" smtClean="0"/>
              <a:t>Высказывая предположение, следует всегда оговариваться словами: «мы можем себе представить», «примерно, это могло быть так», «возможно, это происходило следующим образом» и т.п.</a:t>
            </a:r>
            <a:endParaRPr lang="en-US" dirty="0" smtClean="0"/>
          </a:p>
          <a:p>
            <a:pPr>
              <a:buNone/>
            </a:pPr>
            <a:endParaRPr lang="en-US"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8382000" cy="6477000"/>
          </a:xfrm>
        </p:spPr>
        <p:txBody>
          <a:bodyPr/>
          <a:lstStyle/>
          <a:p>
            <a:pPr>
              <a:buNone/>
            </a:pPr>
            <a:r>
              <a:rPr lang="ru-RU" b="1" u="sng" dirty="0" smtClean="0">
                <a:solidFill>
                  <a:schemeClr val="accent4"/>
                </a:solidFill>
              </a:rPr>
              <a:t>7. </a:t>
            </a:r>
            <a:r>
              <a:rPr lang="ru-RU" b="1" u="sng" dirty="0" smtClean="0"/>
              <a:t>Учиться говорить эмоционально.</a:t>
            </a:r>
          </a:p>
          <a:p>
            <a:pPr marL="342900" lvl="0" indent="-342900" algn="just">
              <a:lnSpc>
                <a:spcPct val="115000"/>
              </a:lnSpc>
              <a:spcBef>
                <a:spcPts val="0"/>
              </a:spcBef>
              <a:buFont typeface="Wingdings"/>
              <a:buChar char=""/>
            </a:pPr>
            <a:r>
              <a:rPr lang="ru-RU" dirty="0" smtClean="0"/>
              <a:t> </a:t>
            </a:r>
            <a:r>
              <a:rPr lang="ru-RU" dirty="0" smtClean="0">
                <a:ea typeface="Calibri"/>
                <a:cs typeface="Times New Roman"/>
              </a:rPr>
              <a:t>Мимика. Это то, что выражается на нашем лице. С помощью мимики мы выражаем чувства.</a:t>
            </a:r>
            <a:endParaRPr lang="en-US" sz="2000" dirty="0" smtClean="0">
              <a:ea typeface="Calibri"/>
              <a:cs typeface="Times New Roman"/>
            </a:endParaRPr>
          </a:p>
          <a:p>
            <a:pPr marL="342900" lvl="0" indent="-342900" algn="just">
              <a:lnSpc>
                <a:spcPct val="115000"/>
              </a:lnSpc>
              <a:spcBef>
                <a:spcPts val="0"/>
              </a:spcBef>
              <a:buFont typeface="Wingdings"/>
              <a:buChar char=""/>
            </a:pPr>
            <a:r>
              <a:rPr lang="ru-RU" dirty="0" smtClean="0">
                <a:ea typeface="Calibri"/>
                <a:cs typeface="Times New Roman"/>
              </a:rPr>
              <a:t>Жесты. Это всякое телодвижение. Они подчеркивают значение произносимых слов.</a:t>
            </a:r>
            <a:endParaRPr lang="en-US" sz="2000" dirty="0" smtClean="0">
              <a:ea typeface="Calibri"/>
              <a:cs typeface="Times New Roman"/>
            </a:endParaRPr>
          </a:p>
          <a:p>
            <a:pPr marL="342900" lvl="0" indent="-342900" algn="just">
              <a:lnSpc>
                <a:spcPct val="115000"/>
              </a:lnSpc>
              <a:spcBef>
                <a:spcPts val="0"/>
              </a:spcBef>
              <a:buFont typeface="Wingdings"/>
              <a:buChar char=""/>
            </a:pPr>
            <a:r>
              <a:rPr lang="ru-RU" dirty="0" smtClean="0">
                <a:ea typeface="Calibri"/>
                <a:cs typeface="Times New Roman"/>
              </a:rPr>
              <a:t>Интонация. Это выделение голосом определенных моментов нашей речи (громче – тише, выше – ниже, быстрее – медленнее)</a:t>
            </a:r>
            <a:endParaRPr lang="ru-RU" dirty="0" smtClean="0"/>
          </a:p>
          <a:p>
            <a:pPr marL="0" lvl="0" indent="0" algn="just">
              <a:lnSpc>
                <a:spcPct val="115000"/>
              </a:lnSpc>
              <a:spcBef>
                <a:spcPts val="0"/>
              </a:spcBef>
              <a:buNone/>
            </a:pPr>
            <a:r>
              <a:rPr lang="ru-RU" dirty="0" smtClean="0">
                <a:ea typeface="Calibri"/>
                <a:cs typeface="Times New Roman"/>
              </a:rPr>
              <a:t>На что еще следует обратить внимание при передаче рассказа: </a:t>
            </a:r>
          </a:p>
          <a:p>
            <a:pPr marL="0" indent="0" algn="just">
              <a:lnSpc>
                <a:spcPct val="115000"/>
              </a:lnSpc>
              <a:spcBef>
                <a:spcPts val="0"/>
              </a:spcBef>
            </a:pPr>
            <a:r>
              <a:rPr lang="ru-RU" dirty="0" smtClean="0">
                <a:ea typeface="Calibri"/>
                <a:cs typeface="Times New Roman"/>
              </a:rPr>
              <a:t>Применять слова, которые живо, ярко и точно отражают действительность.</a:t>
            </a:r>
          </a:p>
          <a:p>
            <a:pPr marL="0" indent="0" algn="just">
              <a:lnSpc>
                <a:spcPct val="115000"/>
              </a:lnSpc>
              <a:spcBef>
                <a:spcPts val="0"/>
              </a:spcBef>
            </a:pPr>
            <a:r>
              <a:rPr lang="ru-RU" dirty="0" smtClean="0">
                <a:ea typeface="Calibri"/>
                <a:cs typeface="Times New Roman"/>
              </a:rPr>
              <a:t>Живость рассказу также придает прямая речь.</a:t>
            </a:r>
          </a:p>
          <a:p>
            <a:pPr marL="0" indent="0" algn="just">
              <a:lnSpc>
                <a:spcPct val="115000"/>
              </a:lnSpc>
              <a:spcBef>
                <a:spcPts val="0"/>
              </a:spcBef>
              <a:buNone/>
            </a:pPr>
            <a:r>
              <a:rPr lang="ru-RU" i="1" dirty="0" smtClean="0">
                <a:ea typeface="Calibri"/>
                <a:cs typeface="Times New Roman"/>
              </a:rPr>
              <a:t>Например: </a:t>
            </a:r>
            <a:r>
              <a:rPr lang="ru-RU" dirty="0" smtClean="0">
                <a:ea typeface="Calibri"/>
                <a:cs typeface="Times New Roman"/>
              </a:rPr>
              <a:t>«Иисус... сказал ему: Закхей </a:t>
            </a:r>
            <a:r>
              <a:rPr lang="ru-RU" dirty="0" smtClean="0">
                <a:ea typeface="Calibri"/>
                <a:cs typeface="Times New Roman"/>
              </a:rPr>
              <a:t>сойди скорее, Я сегодня должен быть у тебя в доме»</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914400"/>
          </a:xfrm>
        </p:spPr>
        <p:txBody>
          <a:bodyPr>
            <a:noAutofit/>
          </a:bodyPr>
          <a:lstStyle/>
          <a:p>
            <a:pPr algn="ctr"/>
            <a:r>
              <a:rPr lang="ru-RU" sz="3200" b="1" dirty="0" smtClean="0"/>
              <a:t>Урок 1 </a:t>
            </a:r>
            <a:r>
              <a:rPr lang="ru-RU" sz="3200" b="1" u="sng" dirty="0" smtClean="0"/>
              <a:t/>
            </a:r>
            <a:br>
              <a:rPr lang="ru-RU" sz="3200" b="1" u="sng" dirty="0" smtClean="0"/>
            </a:br>
            <a:r>
              <a:rPr lang="ru-RU" sz="3200" b="1" u="sng" dirty="0" smtClean="0"/>
              <a:t>Введение</a:t>
            </a:r>
            <a:endParaRPr lang="en-US" sz="3200" b="1" u="sng" dirty="0"/>
          </a:p>
        </p:txBody>
      </p:sp>
      <p:sp>
        <p:nvSpPr>
          <p:cNvPr id="3" name="Content Placeholder 2"/>
          <p:cNvSpPr>
            <a:spLocks noGrp="1"/>
          </p:cNvSpPr>
          <p:nvPr>
            <p:ph sz="quarter" idx="1"/>
          </p:nvPr>
        </p:nvSpPr>
        <p:spPr>
          <a:xfrm>
            <a:off x="533400" y="1219200"/>
            <a:ext cx="7391400" cy="5181600"/>
          </a:xfrm>
        </p:spPr>
        <p:txBody>
          <a:bodyPr/>
          <a:lstStyle/>
          <a:p>
            <a:pPr marL="457200" indent="-457200">
              <a:buFont typeface="+mj-lt"/>
              <a:buAutoNum type="arabicPeriod"/>
            </a:pPr>
            <a:r>
              <a:rPr lang="ru-RU" sz="2800" b="1" dirty="0" smtClean="0"/>
              <a:t>Что такое методика?</a:t>
            </a:r>
          </a:p>
          <a:p>
            <a:pPr marL="457200" indent="-457200">
              <a:buNone/>
            </a:pPr>
            <a:r>
              <a:rPr lang="ru-RU" dirty="0" smtClean="0"/>
              <a:t>    - Слово «метод» в переводе с греческого языка означает исследование, способ, путь к достижению цели.</a:t>
            </a:r>
          </a:p>
          <a:p>
            <a:pPr marL="457200" indent="-457200">
              <a:buFont typeface="Wingdings" pitchFamily="2" charset="2"/>
              <a:buChar char="§"/>
            </a:pPr>
            <a:r>
              <a:rPr lang="ru-RU" dirty="0" smtClean="0"/>
              <a:t>Методика- учение о методах обучения и воспитания.</a:t>
            </a:r>
          </a:p>
          <a:p>
            <a:pPr marL="457200" indent="-457200">
              <a:buFont typeface="Wingdings" pitchFamily="2" charset="2"/>
              <a:buChar char="§"/>
            </a:pPr>
            <a:r>
              <a:rPr lang="ru-RU" dirty="0" smtClean="0"/>
              <a:t>Методика- это готовый «рецепт» для проведения каких либо нацеленных действий.</a:t>
            </a:r>
          </a:p>
          <a:p>
            <a:pPr marL="457200" indent="-457200">
              <a:buFont typeface="Wingdings" pitchFamily="2" charset="2"/>
              <a:buChar char="§"/>
            </a:pPr>
            <a:r>
              <a:rPr lang="ru-RU" dirty="0" smtClean="0"/>
              <a:t>Метод обучения- </a:t>
            </a:r>
            <a:r>
              <a:rPr lang="ru-RU" dirty="0" smtClean="0"/>
              <a:t>это </a:t>
            </a:r>
            <a:r>
              <a:rPr lang="ru-RU" dirty="0" smtClean="0"/>
              <a:t>способ передачи знаний от учителя к ученику, учитывая его возраст, интересы, проблемы и нужды.</a:t>
            </a:r>
          </a:p>
          <a:p>
            <a:pPr marL="457200" indent="-457200">
              <a:buNone/>
            </a:pPr>
            <a:endParaRPr lang="ru-RU" dirty="0" smtClean="0"/>
          </a:p>
          <a:p>
            <a:pPr marL="457200" indent="-457200">
              <a:buNone/>
            </a:pPr>
            <a:endParaRPr lang="ru-RU" dirty="0" smtClean="0"/>
          </a:p>
          <a:p>
            <a:pPr marL="457200" indent="-457200">
              <a:buNone/>
            </a:pPr>
            <a:endParaRPr lang="ru-RU" dirty="0" smtClean="0"/>
          </a:p>
          <a:p>
            <a:pPr marL="457200" indent="-457200">
              <a:buNone/>
            </a:pPr>
            <a:endParaRPr lang="ru-RU" dirty="0" smtClean="0"/>
          </a:p>
          <a:p>
            <a:pPr marL="457200" indent="-457200">
              <a:buNone/>
            </a:pPr>
            <a:endParaRPr lang="ru-RU" dirty="0" smtClean="0"/>
          </a:p>
          <a:p>
            <a:pPr marL="457200" indent="-457200">
              <a:buNone/>
            </a:pPr>
            <a:endParaRPr lang="ru-RU" dirty="0" smtClean="0"/>
          </a:p>
          <a:p>
            <a:pPr marL="457200" indent="-457200">
              <a:buNone/>
            </a:pPr>
            <a:endParaRPr lang="ru-RU" dirty="0" smtClean="0"/>
          </a:p>
          <a:p>
            <a:pPr marL="457200" indent="-457200">
              <a:buNone/>
            </a:pPr>
            <a:endParaRPr lang="ru-RU" dirty="0" smtClean="0"/>
          </a:p>
          <a:p>
            <a:pPr marL="457200" indent="-457200">
              <a:buNone/>
            </a:pPr>
            <a:endParaRPr lang="ru-RU" dirty="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6016752"/>
          </a:xfrm>
        </p:spPr>
        <p:txBody>
          <a:bodyPr/>
          <a:lstStyle/>
          <a:p>
            <a:pPr marL="0" indent="0">
              <a:buNone/>
            </a:pPr>
            <a:r>
              <a:rPr lang="ru-RU" dirty="0" smtClean="0"/>
              <a:t>Говоря эмоционально, мы обращаемся не только к разуму, но и к чувствам. При этом важно помнить следующее:</a:t>
            </a:r>
            <a:endParaRPr lang="en-US" dirty="0" smtClean="0"/>
          </a:p>
          <a:p>
            <a:r>
              <a:rPr lang="ru-RU" dirty="0" smtClean="0"/>
              <a:t>эмоциональность должна соответствовать содержанию урока</a:t>
            </a:r>
            <a:endParaRPr lang="en-US" dirty="0" smtClean="0"/>
          </a:p>
          <a:p>
            <a:pPr lvl="0"/>
            <a:r>
              <a:rPr lang="ru-RU" dirty="0" smtClean="0"/>
              <a:t>эмоции </a:t>
            </a:r>
            <a:r>
              <a:rPr lang="ru-RU" dirty="0" smtClean="0"/>
              <a:t>должны исходить из сердца, то есть быть искренними, не искусственными</a:t>
            </a:r>
            <a:endParaRPr lang="en-US" dirty="0" smtClean="0"/>
          </a:p>
          <a:p>
            <a:pPr lvl="0"/>
            <a:r>
              <a:rPr lang="ru-RU" dirty="0" smtClean="0"/>
              <a:t>эмоции служат для сопровождения слова, для его усиления</a:t>
            </a:r>
            <a:endParaRPr lang="en-US" dirty="0" smtClean="0"/>
          </a:p>
          <a:p>
            <a:pPr lvl="0"/>
            <a:r>
              <a:rPr lang="ru-RU" dirty="0" smtClean="0"/>
              <a:t>отсутствие эмоций – плохо, но избыток их – еще хуже</a:t>
            </a:r>
            <a:endParaRPr lang="en-US" dirty="0" smtClean="0"/>
          </a:p>
          <a:p>
            <a:pPr>
              <a:buNone/>
            </a:pP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6016752"/>
          </a:xfrm>
        </p:spPr>
        <p:txBody>
          <a:bodyPr/>
          <a:lstStyle/>
          <a:p>
            <a:pPr>
              <a:buNone/>
            </a:pPr>
            <a:r>
              <a:rPr lang="ru-RU" b="1" u="sng" dirty="0" smtClean="0">
                <a:solidFill>
                  <a:schemeClr val="accent4"/>
                </a:solidFill>
              </a:rPr>
              <a:t>8. </a:t>
            </a:r>
            <a:r>
              <a:rPr lang="ru-RU" b="1" u="sng" dirty="0" smtClean="0"/>
              <a:t>Усматривать моменты личного участия детей.</a:t>
            </a:r>
            <a:endParaRPr lang="en-US" u="sng" dirty="0" smtClean="0"/>
          </a:p>
          <a:p>
            <a:pPr>
              <a:buNone/>
            </a:pPr>
            <a:r>
              <a:rPr lang="ru-RU" dirty="0" smtClean="0"/>
              <a:t> </a:t>
            </a:r>
            <a:endParaRPr lang="en-US" dirty="0" smtClean="0"/>
          </a:p>
          <a:p>
            <a:pPr lvl="0"/>
            <a:r>
              <a:rPr lang="ru-RU" dirty="0" smtClean="0"/>
              <a:t>попросить прочитать библейский текст</a:t>
            </a:r>
            <a:endParaRPr lang="en-US" dirty="0" smtClean="0"/>
          </a:p>
          <a:p>
            <a:pPr lvl="0"/>
            <a:r>
              <a:rPr lang="ru-RU" dirty="0" smtClean="0"/>
              <a:t>высказать своё мнение, ответить на вопрос</a:t>
            </a:r>
            <a:endParaRPr lang="en-US" dirty="0" smtClean="0"/>
          </a:p>
          <a:p>
            <a:pPr lvl="0"/>
            <a:r>
              <a:rPr lang="ru-RU" dirty="0" smtClean="0"/>
              <a:t>нарисовать или написать что-либо на доске</a:t>
            </a:r>
            <a:endParaRPr lang="en-US" dirty="0" smtClean="0"/>
          </a:p>
          <a:p>
            <a:pPr lvl="0"/>
            <a:r>
              <a:rPr lang="ru-RU" dirty="0" smtClean="0"/>
              <a:t>найти что-нибудь на карте</a:t>
            </a:r>
            <a:endParaRPr lang="en-US" dirty="0" smtClean="0"/>
          </a:p>
          <a:p>
            <a:pPr lvl="0"/>
            <a:r>
              <a:rPr lang="ru-RU" dirty="0" smtClean="0"/>
              <a:t>вызвать к учителю для определенной цели</a:t>
            </a:r>
            <a:endParaRPr lang="en-US" dirty="0" smtClean="0"/>
          </a:p>
          <a:p>
            <a:pPr lvl="0"/>
            <a:r>
              <a:rPr lang="ru-RU" dirty="0" smtClean="0"/>
              <a:t>предложить псалом для общего пения</a:t>
            </a:r>
            <a:endParaRPr lang="en-US" dirty="0" smtClean="0"/>
          </a:p>
          <a:p>
            <a:pPr>
              <a:buNone/>
            </a:pPr>
            <a:r>
              <a:rPr lang="ru-RU" dirty="0" smtClean="0"/>
              <a:t> </a:t>
            </a:r>
            <a:endParaRPr lang="en-US" dirty="0" smtClean="0"/>
          </a:p>
          <a:p>
            <a:pPr>
              <a:buNone/>
            </a:pP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467600" cy="579438"/>
          </a:xfrm>
        </p:spPr>
        <p:txBody>
          <a:bodyPr>
            <a:normAutofit/>
          </a:bodyPr>
          <a:lstStyle/>
          <a:p>
            <a:r>
              <a:rPr lang="ru-RU" dirty="0" smtClean="0"/>
              <a:t>Урок 4. Библейский урок.</a:t>
            </a:r>
            <a:endParaRPr lang="en-US" dirty="0"/>
          </a:p>
        </p:txBody>
      </p:sp>
      <p:pic>
        <p:nvPicPr>
          <p:cNvPr id="4" name="Рисунок 3" descr="яйцо.png"/>
          <p:cNvPicPr>
            <a:picLocks noGrp="1" noChangeAspect="1"/>
          </p:cNvPicPr>
          <p:nvPr>
            <p:ph sz="quarter" idx="1"/>
          </p:nvPr>
        </p:nvPicPr>
        <p:blipFill>
          <a:blip r:embed="rId2" cstate="print"/>
          <a:stretch>
            <a:fillRect/>
          </a:stretch>
        </p:blipFill>
        <p:spPr>
          <a:xfrm>
            <a:off x="228600" y="1189856"/>
            <a:ext cx="8458200" cy="5439543"/>
          </a:xfrm>
          <a:prstGeom prst="rect">
            <a:avLst/>
          </a:prstGeom>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pSp>
        <p:nvGrpSpPr>
          <p:cNvPr id="2" name="Группа 17"/>
          <p:cNvGrpSpPr/>
          <p:nvPr/>
        </p:nvGrpSpPr>
        <p:grpSpPr>
          <a:xfrm>
            <a:off x="2214546" y="1285860"/>
            <a:ext cx="4714908" cy="5214974"/>
            <a:chOff x="357158" y="1071546"/>
            <a:chExt cx="4714908" cy="5214974"/>
          </a:xfrm>
          <a:noFill/>
        </p:grpSpPr>
        <p:sp>
          <p:nvSpPr>
            <p:cNvPr id="12" name="Прямоугольник 11"/>
            <p:cNvSpPr/>
            <p:nvPr/>
          </p:nvSpPr>
          <p:spPr>
            <a:xfrm>
              <a:off x="357158" y="1071546"/>
              <a:ext cx="4714908" cy="1000132"/>
            </a:xfrm>
            <a:prstGeom prst="rect">
              <a:avLst/>
            </a:prstGeom>
            <a:grp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1"/>
                  </a:solidFill>
                </a:rPr>
                <a:t>ВСТУПЛЕНИЕ</a:t>
              </a:r>
              <a:endParaRPr lang="ru-RU" sz="2800" b="1" dirty="0">
                <a:solidFill>
                  <a:schemeClr val="tx1"/>
                </a:solidFill>
              </a:endParaRPr>
            </a:p>
          </p:txBody>
        </p:sp>
        <p:sp>
          <p:nvSpPr>
            <p:cNvPr id="14" name="Прямоугольник 13"/>
            <p:cNvSpPr/>
            <p:nvPr/>
          </p:nvSpPr>
          <p:spPr>
            <a:xfrm>
              <a:off x="357158" y="2786058"/>
              <a:ext cx="4714908" cy="1785950"/>
            </a:xfrm>
            <a:prstGeom prst="rect">
              <a:avLst/>
            </a:prstGeom>
            <a:grp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1"/>
                  </a:solidFill>
                </a:rPr>
                <a:t>ОСНОВНАЯ ЧАСТЬ</a:t>
              </a:r>
              <a:endParaRPr lang="ru-RU" sz="2800" b="1" dirty="0">
                <a:solidFill>
                  <a:schemeClr val="tx1"/>
                </a:solidFill>
              </a:endParaRPr>
            </a:p>
          </p:txBody>
        </p:sp>
        <p:sp>
          <p:nvSpPr>
            <p:cNvPr id="15" name="Прямоугольник 14"/>
            <p:cNvSpPr/>
            <p:nvPr/>
          </p:nvSpPr>
          <p:spPr>
            <a:xfrm>
              <a:off x="357158" y="5286388"/>
              <a:ext cx="4714908" cy="1000132"/>
            </a:xfrm>
            <a:prstGeom prst="rect">
              <a:avLst/>
            </a:prstGeom>
            <a:grp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1"/>
                  </a:solidFill>
                </a:rPr>
                <a:t>ЗАКЛЮЧЕНИЕ</a:t>
              </a:r>
              <a:endParaRPr lang="ru-RU" sz="2800" b="1" dirty="0">
                <a:solidFill>
                  <a:schemeClr val="tx1"/>
                </a:solidFill>
              </a:endParaRPr>
            </a:p>
          </p:txBody>
        </p:sp>
        <p:sp>
          <p:nvSpPr>
            <p:cNvPr id="16" name="Стрелка вниз 15"/>
            <p:cNvSpPr/>
            <p:nvPr/>
          </p:nvSpPr>
          <p:spPr>
            <a:xfrm>
              <a:off x="2214546" y="4714884"/>
              <a:ext cx="928694" cy="428628"/>
            </a:xfrm>
            <a:prstGeom prst="downArrow">
              <a:avLst/>
            </a:prstGeom>
            <a:grp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7" name="Стрелка вниз 16"/>
            <p:cNvSpPr/>
            <p:nvPr/>
          </p:nvSpPr>
          <p:spPr>
            <a:xfrm>
              <a:off x="2214546" y="2214554"/>
              <a:ext cx="928694" cy="428628"/>
            </a:xfrm>
            <a:prstGeom prst="downArrow">
              <a:avLst/>
            </a:prstGeom>
            <a:grp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grpSp>
      <p:sp>
        <p:nvSpPr>
          <p:cNvPr id="19" name="TextBox 18"/>
          <p:cNvSpPr txBox="1"/>
          <p:nvPr/>
        </p:nvSpPr>
        <p:spPr>
          <a:xfrm>
            <a:off x="285720" y="425757"/>
            <a:ext cx="8429684" cy="461665"/>
          </a:xfrm>
          <a:prstGeom prst="rect">
            <a:avLst/>
          </a:prstGeom>
          <a:solidFill>
            <a:schemeClr val="accent1"/>
          </a:solidFill>
        </p:spPr>
        <p:txBody>
          <a:bodyPr wrap="square" rtlCol="0" anchor="ctr">
            <a:spAutoFit/>
          </a:bodyPr>
          <a:lstStyle/>
          <a:p>
            <a:pPr algn="ctr"/>
            <a:r>
              <a:rPr lang="ru-RU" sz="2400" b="1" dirty="0" smtClean="0"/>
              <a:t>ОБЩАЯ СТРУКТУРА БИБЛЕЙСКИХ УРОКОВ</a:t>
            </a:r>
            <a:endParaRPr lang="ru-RU" sz="2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001000" cy="6705600"/>
          </a:xfrm>
        </p:spPr>
        <p:txBody>
          <a:bodyPr>
            <a:normAutofit/>
          </a:bodyPr>
          <a:lstStyle/>
          <a:p>
            <a:pPr marL="514350" indent="-514350">
              <a:buNone/>
            </a:pPr>
            <a:r>
              <a:rPr lang="ru-RU" sz="2800" b="1" dirty="0" smtClean="0"/>
              <a:t>2. Для чего нужна методика?</a:t>
            </a:r>
          </a:p>
          <a:p>
            <a:pPr marL="514350" indent="-514350">
              <a:buFont typeface="+mj-lt"/>
              <a:buAutoNum type="arabicPeriod"/>
            </a:pPr>
            <a:r>
              <a:rPr lang="ru-RU" dirty="0" smtClean="0"/>
              <a:t>Методика побуждает учителя занять правильное отношение к Богу и своему служению. </a:t>
            </a:r>
          </a:p>
          <a:p>
            <a:pPr marL="514350" indent="-514350">
              <a:buNone/>
            </a:pPr>
            <a:r>
              <a:rPr lang="ru-RU" i="1" dirty="0" smtClean="0"/>
              <a:t>«Старайся представить себя Богу достойным, делателем неукоризненым, верно преподающим слово истины.                   2 Тим. 2:15</a:t>
            </a:r>
          </a:p>
          <a:p>
            <a:pPr marL="514350" indent="-514350">
              <a:buNone/>
            </a:pPr>
            <a:r>
              <a:rPr lang="ru-RU" dirty="0" smtClean="0"/>
              <a:t>Успех учителя зависит от его методики, но учитель не в состоянии чрез методику достичь результатов, если он не исполнен Духа Святого и в своей методике не водим Им.</a:t>
            </a:r>
          </a:p>
          <a:p>
            <a:pPr marL="514350" lvl="0" indent="-514350">
              <a:buClr>
                <a:srgbClr val="FE8637"/>
              </a:buClr>
              <a:buAutoNum type="arabicPeriod" startAt="2"/>
            </a:pPr>
            <a:r>
              <a:rPr lang="ru-RU" dirty="0" smtClean="0">
                <a:solidFill>
                  <a:prstClr val="black"/>
                </a:solidFill>
              </a:rPr>
              <a:t>Осваивая новые </a:t>
            </a:r>
            <a:r>
              <a:rPr lang="ru-RU" dirty="0" smtClean="0">
                <a:solidFill>
                  <a:prstClr val="black"/>
                </a:solidFill>
              </a:rPr>
              <a:t>методы, </a:t>
            </a:r>
            <a:r>
              <a:rPr lang="ru-RU" dirty="0" smtClean="0">
                <a:solidFill>
                  <a:prstClr val="black"/>
                </a:solidFill>
              </a:rPr>
              <a:t>учителя стремятся удалить отрицательные стороны и усилить положительные, чтобы каждый из учеников понимал урок.</a:t>
            </a:r>
          </a:p>
          <a:p>
            <a:pPr marL="514350" lvl="0" indent="-514350">
              <a:buClr>
                <a:srgbClr val="FE8637"/>
              </a:buClr>
              <a:buAutoNum type="arabicPeriod" startAt="2"/>
            </a:pPr>
            <a:r>
              <a:rPr lang="ru-RU" dirty="0" smtClean="0">
                <a:solidFill>
                  <a:prstClr val="black"/>
                </a:solidFill>
              </a:rPr>
              <a:t>Методика помогает достучаться до сердца ребенка, чтобы оно открылось навстречу истине.</a:t>
            </a:r>
          </a:p>
          <a:p>
            <a:pPr marL="514350" indent="-514350">
              <a:buNone/>
            </a:pPr>
            <a:endParaRPr lang="ru-RU" dirty="0" smtClean="0"/>
          </a:p>
          <a:p>
            <a:pPr marL="514350" indent="-514350">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a:bodyPr>
          <a:lstStyle/>
          <a:p>
            <a:pPr algn="ctr"/>
            <a:r>
              <a:rPr lang="ru-RU" sz="2800" b="1" dirty="0" smtClean="0"/>
              <a:t>Задачи методики</a:t>
            </a:r>
            <a:endParaRPr lang="en-US" sz="2800" b="1" dirty="0"/>
          </a:p>
        </p:txBody>
      </p:sp>
      <p:sp>
        <p:nvSpPr>
          <p:cNvPr id="3" name="Content Placeholder 2"/>
          <p:cNvSpPr>
            <a:spLocks noGrp="1"/>
          </p:cNvSpPr>
          <p:nvPr>
            <p:ph sz="quarter" idx="1"/>
          </p:nvPr>
        </p:nvSpPr>
        <p:spPr>
          <a:xfrm>
            <a:off x="457200" y="990600"/>
            <a:ext cx="7467600" cy="5483352"/>
          </a:xfrm>
        </p:spPr>
        <p:txBody>
          <a:bodyPr/>
          <a:lstStyle/>
          <a:p>
            <a:pPr>
              <a:buNone/>
            </a:pPr>
            <a:r>
              <a:rPr lang="ru-RU" dirty="0" smtClean="0"/>
              <a:t>Методика включает в себя 4 задачи:</a:t>
            </a:r>
          </a:p>
          <a:p>
            <a:pPr marL="457200" indent="-457200">
              <a:buFont typeface="+mj-lt"/>
              <a:buAutoNum type="arabicPeriod"/>
            </a:pPr>
            <a:r>
              <a:rPr lang="ru-RU" dirty="0" smtClean="0"/>
              <a:t>Зачем учить- т.е. определение целей и задач обучения (почему хочу этому научить или зачем выбрал эту тему).</a:t>
            </a:r>
          </a:p>
          <a:p>
            <a:pPr marL="457200" indent="-457200">
              <a:buFont typeface="+mj-lt"/>
              <a:buAutoNum type="arabicPeriod"/>
            </a:pPr>
            <a:r>
              <a:rPr lang="ru-RU" dirty="0" smtClean="0"/>
              <a:t>Чему учить- т.е. определение содержания материала обучения, состовление плана и программы. </a:t>
            </a:r>
          </a:p>
          <a:p>
            <a:pPr marL="457200" indent="-457200">
              <a:buFont typeface="+mj-lt"/>
              <a:buAutoNum type="arabicPeriod"/>
            </a:pPr>
            <a:r>
              <a:rPr lang="ru-RU" dirty="0" smtClean="0"/>
              <a:t>Как учить- т.е. разработка методов и приёмов обучения.</a:t>
            </a:r>
          </a:p>
          <a:p>
            <a:pPr marL="457200" indent="-457200">
              <a:buFont typeface="+mj-lt"/>
              <a:buAutoNum type="arabicPeriod"/>
            </a:pPr>
            <a:r>
              <a:rPr lang="ru-RU" dirty="0" smtClean="0"/>
              <a:t>Как контролировать усвоенное- т.е. проверка усвоенных знаний и исполнение их в жизни.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579438"/>
          </a:xfrm>
        </p:spPr>
        <p:txBody>
          <a:bodyPr/>
          <a:lstStyle/>
          <a:p>
            <a:r>
              <a:rPr lang="ru-RU" dirty="0" smtClean="0"/>
              <a:t>Советы:</a:t>
            </a:r>
            <a:endParaRPr lang="en-US" dirty="0"/>
          </a:p>
        </p:txBody>
      </p:sp>
      <p:sp>
        <p:nvSpPr>
          <p:cNvPr id="3" name="Content Placeholder 2"/>
          <p:cNvSpPr>
            <a:spLocks noGrp="1"/>
          </p:cNvSpPr>
          <p:nvPr>
            <p:ph sz="quarter" idx="1"/>
          </p:nvPr>
        </p:nvSpPr>
        <p:spPr>
          <a:xfrm>
            <a:off x="228600" y="914400"/>
            <a:ext cx="8305800" cy="5715000"/>
          </a:xfrm>
        </p:spPr>
        <p:txBody>
          <a:bodyPr>
            <a:normAutofit/>
          </a:bodyPr>
          <a:lstStyle/>
          <a:p>
            <a:pPr>
              <a:buFont typeface="Wingdings" pitchFamily="2" charset="2"/>
              <a:buChar char="v"/>
            </a:pPr>
            <a:r>
              <a:rPr lang="ru-RU" dirty="0" smtClean="0"/>
              <a:t> Для методической работы необходим план урока.</a:t>
            </a:r>
          </a:p>
          <a:p>
            <a:pPr>
              <a:buFont typeface="Wingdings" pitchFamily="2" charset="2"/>
              <a:buChar char="v"/>
            </a:pPr>
            <a:r>
              <a:rPr lang="ru-RU" dirty="0" smtClean="0"/>
              <a:t>При составлении плана учитывать возрастные потребности детей.</a:t>
            </a:r>
          </a:p>
          <a:p>
            <a:pPr>
              <a:buFont typeface="Wingdings" pitchFamily="2" charset="2"/>
              <a:buChar char="v"/>
            </a:pPr>
            <a:r>
              <a:rPr lang="ru-RU" dirty="0" smtClean="0"/>
              <a:t>Важно, чтобы наша работа не была односторонней, но разнообразной. Если же в моей программе годами ничего не изменяется, ребенок теряет интерес и становится пассивным. </a:t>
            </a:r>
          </a:p>
          <a:p>
            <a:pPr>
              <a:buFont typeface="Wingdings" pitchFamily="2" charset="2"/>
              <a:buChar char="v"/>
            </a:pPr>
            <a:r>
              <a:rPr lang="ru-RU" dirty="0" smtClean="0"/>
              <a:t> Быть прилежным в служении. Детская работа требует полной отдачи, её нельзя делать между прочим.</a:t>
            </a:r>
          </a:p>
          <a:p>
            <a:pPr>
              <a:buFont typeface="Wingdings" pitchFamily="2" charset="2"/>
              <a:buChar char="v"/>
            </a:pPr>
            <a:r>
              <a:rPr lang="ru-RU" dirty="0" smtClean="0"/>
              <a:t>Наша методика только тогда будет иметь твёрдое основание, если мы постоянно пребываем в </a:t>
            </a:r>
            <a:r>
              <a:rPr lang="ru-RU" dirty="0" smtClean="0"/>
              <a:t>изу-чении </a:t>
            </a:r>
            <a:r>
              <a:rPr lang="ru-RU" dirty="0" smtClean="0"/>
              <a:t>Слова </a:t>
            </a:r>
            <a:r>
              <a:rPr lang="ru-RU" dirty="0" smtClean="0"/>
              <a:t>Божьего, исполняем его </a:t>
            </a:r>
            <a:r>
              <a:rPr lang="ru-RU" dirty="0" smtClean="0"/>
              <a:t>и хорошо знаем детей нашей группы.</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3200" b="1" dirty="0" smtClean="0"/>
              <a:t>Домашнее задание:</a:t>
            </a:r>
            <a:endParaRPr lang="en-US" sz="3200" b="1" dirty="0"/>
          </a:p>
        </p:txBody>
      </p:sp>
      <p:sp>
        <p:nvSpPr>
          <p:cNvPr id="3" name="Content Placeholder 2"/>
          <p:cNvSpPr>
            <a:spLocks noGrp="1"/>
          </p:cNvSpPr>
          <p:nvPr>
            <p:ph sz="quarter" idx="1"/>
          </p:nvPr>
        </p:nvSpPr>
        <p:spPr/>
        <p:txBody>
          <a:bodyPr/>
          <a:lstStyle/>
          <a:p>
            <a:pPr>
              <a:buFont typeface="Wingdings" pitchFamily="2" charset="2"/>
              <a:buChar char="§"/>
            </a:pPr>
            <a:r>
              <a:rPr lang="ru-RU" dirty="0" smtClean="0"/>
              <a:t>Выучить что такое методика. </a:t>
            </a:r>
          </a:p>
          <a:p>
            <a:pPr>
              <a:buFont typeface="Wingdings" pitchFamily="2" charset="2"/>
              <a:buChar char="§"/>
            </a:pPr>
            <a:r>
              <a:rPr lang="ru-RU" dirty="0" smtClean="0"/>
              <a:t>Дать обьяснение: для чего нужна методика.</a:t>
            </a:r>
          </a:p>
          <a:p>
            <a:pPr>
              <a:buFont typeface="Wingdings" pitchFamily="2" charset="2"/>
              <a:buChar char="§"/>
            </a:pPr>
            <a:r>
              <a:rPr lang="ru-RU" dirty="0" smtClean="0"/>
              <a:t>Какой </a:t>
            </a:r>
            <a:r>
              <a:rPr lang="ru-RU" dirty="0" smtClean="0"/>
              <a:t>из советов вам </a:t>
            </a:r>
            <a:r>
              <a:rPr lang="ru-RU" dirty="0" smtClean="0"/>
              <a:t>запомнился?</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1">
      <a:dk1>
        <a:sysClr val="windowText" lastClr="000000"/>
      </a:dk1>
      <a:lt1>
        <a:sysClr val="window" lastClr="FFFFFF"/>
      </a:lt1>
      <a:dk2>
        <a:srgbClr val="575F6D"/>
      </a:dk2>
      <a:lt2>
        <a:srgbClr val="FFF39D"/>
      </a:lt2>
      <a:accent1>
        <a:srgbClr val="FF7E28"/>
      </a:accent1>
      <a:accent2>
        <a:srgbClr val="7598D9"/>
      </a:accent2>
      <a:accent3>
        <a:srgbClr val="B32C16"/>
      </a:accent3>
      <a:accent4>
        <a:srgbClr val="FF7E28"/>
      </a:accent4>
      <a:accent5>
        <a:srgbClr val="AEBAD5"/>
      </a:accent5>
      <a:accent6>
        <a:srgbClr val="777C84"/>
      </a:accent6>
      <a:hlink>
        <a:srgbClr val="FF7E28"/>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6626</TotalTime>
  <Words>3502</Words>
  <Application>Microsoft Office PowerPoint</Application>
  <PresentationFormat>On-screen Show (4:3)</PresentationFormat>
  <Paragraphs>422</Paragraphs>
  <Slides>53</Slides>
  <Notes>7</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Oriel</vt:lpstr>
      <vt:lpstr>Методика</vt:lpstr>
      <vt:lpstr>Некоторые упоминания о методике в Слове Божием</vt:lpstr>
      <vt:lpstr>         Методы обучения использованные Иисусом Христом. </vt:lpstr>
      <vt:lpstr>Slide 4</vt:lpstr>
      <vt:lpstr>Урок 1  Введение</vt:lpstr>
      <vt:lpstr>Slide 6</vt:lpstr>
      <vt:lpstr>Задачи методики</vt:lpstr>
      <vt:lpstr>Советы:</vt:lpstr>
      <vt:lpstr>Домашнее задание:</vt:lpstr>
      <vt:lpstr>Урок 2.</vt:lpstr>
      <vt:lpstr>Объяснительно-иллюстративный метод</vt:lpstr>
      <vt:lpstr>Особенности применения</vt:lpstr>
      <vt:lpstr>Slide 13</vt:lpstr>
      <vt:lpstr>Slide 14</vt:lpstr>
      <vt:lpstr>Slide 15</vt:lpstr>
      <vt:lpstr>Slide 16</vt:lpstr>
      <vt:lpstr>Slide 17</vt:lpstr>
      <vt:lpstr>Метод трех вопросов.</vt:lpstr>
      <vt:lpstr>Практическая работа:</vt:lpstr>
      <vt:lpstr>Практическая работа:</vt:lpstr>
      <vt:lpstr>Метод логического ударения</vt:lpstr>
      <vt:lpstr>Всякий кто призовет имя Господне спасется                                                       Рим. 10:13</vt:lpstr>
      <vt:lpstr>Репродуктивный метод</vt:lpstr>
      <vt:lpstr>Slide 24</vt:lpstr>
      <vt:lpstr>Метод изучения писания по личностям.</vt:lpstr>
      <vt:lpstr>Slide 26</vt:lpstr>
      <vt:lpstr>Slide 27</vt:lpstr>
      <vt:lpstr>Slide 28</vt:lpstr>
      <vt:lpstr>Slide 29</vt:lpstr>
      <vt:lpstr>Домашнее задание:</vt:lpstr>
      <vt:lpstr>   Урок 3. Методика библейского урока.  </vt:lpstr>
      <vt:lpstr>Что необходимо для того, чтобы  урок был понятным</vt:lpstr>
      <vt:lpstr>Slide 33</vt:lpstr>
      <vt:lpstr>Slide 34</vt:lpstr>
      <vt:lpstr>Slide 35</vt:lpstr>
      <vt:lpstr>СОВЕТЫ</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Урок 4. Библейский урок.</vt:lpstr>
      <vt:lpstr>Slide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Методика</dc:title>
  <dc:creator>Kamka</dc:creator>
  <cp:lastModifiedBy>Kamka</cp:lastModifiedBy>
  <cp:revision>227</cp:revision>
  <dcterms:created xsi:type="dcterms:W3CDTF">2006-08-16T00:00:00Z</dcterms:created>
  <dcterms:modified xsi:type="dcterms:W3CDTF">2017-03-22T07:14:02Z</dcterms:modified>
</cp:coreProperties>
</file>